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12773860" r:id="rId2"/>
    <p:sldId id="12773785" r:id="rId3"/>
    <p:sldId id="12773786" r:id="rId4"/>
    <p:sldId id="12773788" r:id="rId5"/>
    <p:sldId id="12773787" r:id="rId6"/>
    <p:sldId id="12773791" r:id="rId7"/>
    <p:sldId id="12773899" r:id="rId8"/>
    <p:sldId id="12773901" r:id="rId9"/>
    <p:sldId id="12773900" r:id="rId10"/>
    <p:sldId id="12773793" r:id="rId11"/>
    <p:sldId id="292" r:id="rId12"/>
    <p:sldId id="12773887" r:id="rId13"/>
    <p:sldId id="12773790" r:id="rId14"/>
    <p:sldId id="12773852" r:id="rId15"/>
    <p:sldId id="12773888" r:id="rId16"/>
    <p:sldId id="12773890" r:id="rId17"/>
    <p:sldId id="12773823" r:id="rId18"/>
    <p:sldId id="12773824" r:id="rId19"/>
    <p:sldId id="12773851" r:id="rId20"/>
    <p:sldId id="12773828" r:id="rId21"/>
    <p:sldId id="12773849" r:id="rId22"/>
    <p:sldId id="12773825" r:id="rId23"/>
    <p:sldId id="12773848" r:id="rId24"/>
    <p:sldId id="12773889" r:id="rId25"/>
    <p:sldId id="12773891" r:id="rId26"/>
    <p:sldId id="12773892" r:id="rId27"/>
    <p:sldId id="12773893" r:id="rId28"/>
    <p:sldId id="12773894" r:id="rId29"/>
    <p:sldId id="12773895" r:id="rId30"/>
    <p:sldId id="12773896" r:id="rId31"/>
    <p:sldId id="12773897" r:id="rId32"/>
    <p:sldId id="12773898" r:id="rId33"/>
    <p:sldId id="1277377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p15:clr>
            <a:srgbClr val="A4A3A4"/>
          </p15:clr>
        </p15:guide>
        <p15:guide id="2" pos="3802">
          <p15:clr>
            <a:srgbClr val="A4A3A4"/>
          </p15:clr>
        </p15:guide>
      </p15:sldGuideLst>
    </p:ext>
    <p:ext uri="{505F2C04-C923-438B-8C0F-E0CD2BADF298}">
      <wppc:fontMiss xmln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B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49"/>
    <p:restoredTop sz="94685"/>
  </p:normalViewPr>
  <p:slideViewPr>
    <p:cSldViewPr snapToGrid="0" snapToObjects="1">
      <p:cViewPr>
        <p:scale>
          <a:sx n="114" d="100"/>
          <a:sy n="114" d="100"/>
        </p:scale>
        <p:origin x="240" y="456"/>
      </p:cViewPr>
      <p:guideLst>
        <p:guide orient="horz" pos="2156"/>
        <p:guide pos="380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3A95C-29A0-A849-B70C-1CC25E195E74}" type="datetimeFigureOut">
              <a:rPr kumimoji="1" lang="zh-CN" altLang="en-US" smtClean="0"/>
              <a:t>2020/3/26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707EE-04DF-AE48-9843-515D61574426}" type="slidenum">
              <a:rPr kumimoji="1" lang="zh-CN" altLang="en-US" smtClean="0"/>
              <a:t>‹#›</a:t>
            </a:fld>
            <a:endParaRPr kumimoji="1" lang="zh-CN" altLang="en-US"/>
          </a:p>
        </p:txBody>
      </p:sp>
    </p:spTree>
    <p:extLst>
      <p:ext uri="{BB962C8B-B14F-4D97-AF65-F5344CB8AC3E}">
        <p14:creationId xmlns:p14="http://schemas.microsoft.com/office/powerpoint/2010/main" val="733457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A1F7BD-DC00-2244-970B-3C4A6F1F16AF}" type="slidenum">
              <a:rPr kumimoji="1" lang="zh-CN" altLang="en-US" smtClean="0"/>
              <a:t>11</a:t>
            </a:fld>
            <a:endParaRPr kumimoji="1" lang="zh-CN" altLang="en-US"/>
          </a:p>
        </p:txBody>
      </p:sp>
    </p:spTree>
    <p:extLst>
      <p:ext uri="{BB962C8B-B14F-4D97-AF65-F5344CB8AC3E}">
        <p14:creationId xmlns:p14="http://schemas.microsoft.com/office/powerpoint/2010/main" val="84665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A1F7BD-DC00-2244-970B-3C4A6F1F16AF}" type="slidenum">
              <a:rPr kumimoji="1" lang="zh-CN" altLang="en-US" smtClean="0"/>
              <a:t>12</a:t>
            </a:fld>
            <a:endParaRPr kumimoji="1" lang="zh-CN" altLang="en-US"/>
          </a:p>
        </p:txBody>
      </p:sp>
    </p:spTree>
    <p:extLst>
      <p:ext uri="{BB962C8B-B14F-4D97-AF65-F5344CB8AC3E}">
        <p14:creationId xmlns:p14="http://schemas.microsoft.com/office/powerpoint/2010/main" val="56196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A1F7BD-DC00-2244-970B-3C4A6F1F16AF}" type="slidenum">
              <a:rPr kumimoji="1" lang="zh-CN" altLang="en-US" smtClean="0"/>
              <a:t>13</a:t>
            </a:fld>
            <a:endParaRPr kumimoji="1" lang="zh-CN" altLang="en-US"/>
          </a:p>
        </p:txBody>
      </p:sp>
    </p:spTree>
    <p:extLst>
      <p:ext uri="{BB962C8B-B14F-4D97-AF65-F5344CB8AC3E}">
        <p14:creationId xmlns:p14="http://schemas.microsoft.com/office/powerpoint/2010/main" val="570226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A1F7BD-DC00-2244-970B-3C4A6F1F16AF}" type="slidenum">
              <a:rPr kumimoji="1" lang="zh-CN" altLang="en-US" smtClean="0"/>
              <a:t>15</a:t>
            </a:fld>
            <a:endParaRPr kumimoji="1" lang="zh-CN" altLang="en-US"/>
          </a:p>
        </p:txBody>
      </p:sp>
    </p:spTree>
    <p:extLst>
      <p:ext uri="{BB962C8B-B14F-4D97-AF65-F5344CB8AC3E}">
        <p14:creationId xmlns:p14="http://schemas.microsoft.com/office/powerpoint/2010/main" val="1685177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A1F7BD-DC00-2244-970B-3C4A6F1F16AF}" type="slidenum">
              <a:rPr kumimoji="1" lang="zh-CN" altLang="en-US" smtClean="0"/>
              <a:t>16</a:t>
            </a:fld>
            <a:endParaRPr kumimoji="1" lang="zh-CN" altLang="en-US"/>
          </a:p>
        </p:txBody>
      </p:sp>
    </p:spTree>
    <p:extLst>
      <p:ext uri="{BB962C8B-B14F-4D97-AF65-F5344CB8AC3E}">
        <p14:creationId xmlns:p14="http://schemas.microsoft.com/office/powerpoint/2010/main" val="12289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E40799C9-D44F-4418-8EA0-041F5936FF3D}" type="slidenum">
              <a:rPr lang="zh-CN" altLang="en-US" smtClean="0"/>
              <a:t>19</a:t>
            </a:fld>
            <a:endParaRPr lang="zh-CN" altLang="en-US" dirty="0"/>
          </a:p>
        </p:txBody>
      </p:sp>
    </p:spTree>
    <p:extLst>
      <p:ext uri="{BB962C8B-B14F-4D97-AF65-F5344CB8AC3E}">
        <p14:creationId xmlns:p14="http://schemas.microsoft.com/office/powerpoint/2010/main" val="699531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email"/>
          <a:stretch>
            <a:fillRect/>
          </a:stretch>
        </p:blipFill>
        <p:spPr>
          <a:xfrm>
            <a:off x="612354" y="476672"/>
            <a:ext cx="2592288" cy="629196"/>
          </a:xfrm>
          <a:prstGeom prst="rect">
            <a:avLst/>
          </a:prstGeom>
        </p:spPr>
      </p:pic>
      <p:pic>
        <p:nvPicPr>
          <p:cNvPr id="4" name="图片 3"/>
          <p:cNvPicPr>
            <a:picLocks noChangeAspect="1"/>
          </p:cNvPicPr>
          <p:nvPr userDrawn="1"/>
        </p:nvPicPr>
        <p:blipFill>
          <a:blip r:embed="rId3" cstate="print"/>
          <a:stretch>
            <a:fillRect/>
          </a:stretch>
        </p:blipFill>
        <p:spPr>
          <a:xfrm>
            <a:off x="0" y="5072679"/>
            <a:ext cx="12192000" cy="1790434"/>
          </a:xfrm>
          <a:prstGeom prst="rect">
            <a:avLst/>
          </a:prstGeom>
        </p:spPr>
      </p:pic>
      <p:pic>
        <p:nvPicPr>
          <p:cNvPr id="5" name="图片 4"/>
          <p:cNvPicPr>
            <a:picLocks noChangeAspect="1"/>
          </p:cNvPicPr>
          <p:nvPr userDrawn="1"/>
        </p:nvPicPr>
        <p:blipFill>
          <a:blip r:embed="rId4" cstate="print"/>
          <a:stretch>
            <a:fillRect/>
          </a:stretch>
        </p:blipFill>
        <p:spPr>
          <a:xfrm>
            <a:off x="7680176" y="5949280"/>
            <a:ext cx="2892321" cy="5040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181" y="436543"/>
            <a:ext cx="11378652" cy="541247"/>
          </a:xfrm>
        </p:spPr>
        <p:txBody>
          <a:bodyPr anchor="t"/>
          <a:lstStyle/>
          <a:p>
            <a:r>
              <a:rPr lang="en-US" altLang="zh-CN" noProof="0"/>
              <a:t>Click to edit Master title style</a:t>
            </a:r>
            <a:endParaRPr lang="en-GB" dirty="0"/>
          </a:p>
        </p:txBody>
      </p:sp>
      <p:sp>
        <p:nvSpPr>
          <p:cNvPr id="7" name="Text Placeholder 7"/>
          <p:cNvSpPr>
            <a:spLocks noGrp="1"/>
          </p:cNvSpPr>
          <p:nvPr>
            <p:ph type="body" sz="quarter" idx="13" hasCustomPrompt="1"/>
          </p:nvPr>
        </p:nvSpPr>
        <p:spPr>
          <a:xfrm>
            <a:off x="430181" y="911185"/>
            <a:ext cx="11378652" cy="425264"/>
          </a:xfrm>
        </p:spPr>
        <p:txBody>
          <a:bodyPr>
            <a:noAutofit/>
          </a:bodyPr>
          <a:lstStyle>
            <a:lvl1pPr marL="0" indent="0" algn="l">
              <a:spcBef>
                <a:spcPts val="0"/>
              </a:spcBef>
              <a:defRPr sz="2400" b="0"/>
            </a:lvl1pPr>
            <a:lvl2pPr marL="0" indent="0" algn="l">
              <a:spcBef>
                <a:spcPts val="0"/>
              </a:spcBef>
              <a:defRPr sz="2400" b="0"/>
            </a:lvl2pPr>
            <a:lvl3pPr marL="0" indent="0" algn="l">
              <a:spcBef>
                <a:spcPts val="0"/>
              </a:spcBef>
              <a:defRPr sz="2400" b="0"/>
            </a:lvl3pPr>
            <a:lvl4pPr marL="0" indent="0" algn="l">
              <a:spcBef>
                <a:spcPts val="0"/>
              </a:spcBef>
              <a:defRPr sz="2400" b="0"/>
            </a:lvl4pPr>
            <a:lvl5pPr marL="0" indent="0" algn="l">
              <a:spcBef>
                <a:spcPts val="0"/>
              </a:spcBef>
              <a:defRPr sz="2400" b="0"/>
            </a:lvl5pPr>
          </a:lstStyle>
          <a:p>
            <a:pPr lvl="0"/>
            <a:r>
              <a:rPr lang="en-GB" dirty="0"/>
              <a:t>Subtitle</a:t>
            </a:r>
          </a:p>
        </p:txBody>
      </p:sp>
      <p:sp>
        <p:nvSpPr>
          <p:cNvPr id="3" name="Content Placeholder 2"/>
          <p:cNvSpPr>
            <a:spLocks noGrp="1"/>
          </p:cNvSpPr>
          <p:nvPr>
            <p:ph idx="1"/>
          </p:nvPr>
        </p:nvSpPr>
        <p:spPr>
          <a:xfrm>
            <a:off x="430307" y="1559585"/>
            <a:ext cx="11367595" cy="4724800"/>
          </a:xfrm>
        </p:spPr>
        <p:txBody>
          <a:bodyPr/>
          <a:lstStyle>
            <a:lvl1pPr>
              <a:defRPr b="0"/>
            </a:lvl1pPr>
            <a:lvl5pPr marL="2644775">
              <a:defRPr/>
            </a:lvl5pPr>
            <a:lvl6pPr marL="2644775">
              <a:defRPr/>
            </a:lvl6pPr>
            <a:lvl7pPr marL="2644775">
              <a:defRPr/>
            </a:lvl7pPr>
            <a:lvl8pPr marL="2644775">
              <a:defRPr/>
            </a:lvl8pPr>
            <a:lvl9pPr marL="2644775">
              <a:defRPr/>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GB" dirty="0"/>
          </a:p>
        </p:txBody>
      </p:sp>
      <p:sp>
        <p:nvSpPr>
          <p:cNvPr id="6" name="Slide Number Placeholder 5"/>
          <p:cNvSpPr>
            <a:spLocks noGrp="1"/>
          </p:cNvSpPr>
          <p:nvPr>
            <p:ph type="sldNum" sz="quarter" idx="12"/>
          </p:nvPr>
        </p:nvSpPr>
        <p:spPr>
          <a:xfrm>
            <a:off x="431088" y="6452138"/>
            <a:ext cx="559120" cy="365125"/>
          </a:xfrm>
        </p:spPr>
        <p:txBody>
          <a:bodyPr/>
          <a:lstStyle/>
          <a:p>
            <a:fld id="{DF28FB93-0A08-4E7D-8E63-9EFA29F1E093}" type="slidenum">
              <a:rPr lang="en-GB" smtClean="0"/>
              <a:t>‹#›</a:t>
            </a:fld>
            <a:endParaRPr lang="en-GB" dirty="0"/>
          </a:p>
        </p:txBody>
      </p:sp>
      <p:grpSp>
        <p:nvGrpSpPr>
          <p:cNvPr id="5" name="Group 4"/>
          <p:cNvGrpSpPr/>
          <p:nvPr/>
        </p:nvGrpSpPr>
        <p:grpSpPr>
          <a:xfrm rot="16200000" flipH="1">
            <a:off x="5988049" y="-5988051"/>
            <a:ext cx="215903" cy="12192000"/>
            <a:chOff x="6160815" y="-223025"/>
            <a:chExt cx="161927" cy="5143501"/>
          </a:xfrm>
        </p:grpSpPr>
        <p:sp>
          <p:nvSpPr>
            <p:cNvPr id="23" name="Rectangle 22"/>
            <p:cNvSpPr/>
            <p:nvPr userDrawn="1"/>
          </p:nvSpPr>
          <p:spPr>
            <a:xfrm>
              <a:off x="6160816" y="-223025"/>
              <a:ext cx="161925" cy="25717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p:cNvSpPr/>
            <p:nvPr userDrawn="1"/>
          </p:nvSpPr>
          <p:spPr>
            <a:xfrm>
              <a:off x="6160817" y="29742"/>
              <a:ext cx="161925" cy="1872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p:cNvSpPr/>
            <p:nvPr userDrawn="1"/>
          </p:nvSpPr>
          <p:spPr>
            <a:xfrm>
              <a:off x="6160816" y="214773"/>
              <a:ext cx="161925" cy="2846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p:cNvSpPr/>
            <p:nvPr userDrawn="1"/>
          </p:nvSpPr>
          <p:spPr>
            <a:xfrm>
              <a:off x="6160815" y="497475"/>
              <a:ext cx="161925" cy="4037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p:cNvSpPr/>
            <p:nvPr userDrawn="1"/>
          </p:nvSpPr>
          <p:spPr>
            <a:xfrm>
              <a:off x="6160816" y="900925"/>
              <a:ext cx="161925" cy="787977"/>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p:cNvSpPr/>
            <p:nvPr userDrawn="1"/>
          </p:nvSpPr>
          <p:spPr>
            <a:xfrm>
              <a:off x="6160816" y="1662926"/>
              <a:ext cx="161925" cy="13975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p:cNvSpPr/>
            <p:nvPr userDrawn="1"/>
          </p:nvSpPr>
          <p:spPr>
            <a:xfrm>
              <a:off x="6160816" y="3034526"/>
              <a:ext cx="161925" cy="18859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4" name="Group 13"/>
          <p:cNvGrpSpPr/>
          <p:nvPr userDrawn="1"/>
        </p:nvGrpSpPr>
        <p:grpSpPr>
          <a:xfrm rot="16200000" flipH="1">
            <a:off x="5988049" y="-5988051"/>
            <a:ext cx="215903" cy="12192000"/>
            <a:chOff x="6160815" y="-223025"/>
            <a:chExt cx="161927" cy="5143501"/>
          </a:xfrm>
        </p:grpSpPr>
        <p:sp>
          <p:nvSpPr>
            <p:cNvPr id="15" name="Rectangle 14"/>
            <p:cNvSpPr/>
            <p:nvPr userDrawn="1"/>
          </p:nvSpPr>
          <p:spPr>
            <a:xfrm>
              <a:off x="6160816" y="-223025"/>
              <a:ext cx="161925" cy="25717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p:cNvSpPr/>
            <p:nvPr userDrawn="1"/>
          </p:nvSpPr>
          <p:spPr>
            <a:xfrm>
              <a:off x="6160817" y="29742"/>
              <a:ext cx="161925" cy="18728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userDrawn="1"/>
          </p:nvSpPr>
          <p:spPr>
            <a:xfrm>
              <a:off x="6160816" y="214773"/>
              <a:ext cx="161925" cy="28469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p:cNvSpPr/>
            <p:nvPr userDrawn="1"/>
          </p:nvSpPr>
          <p:spPr>
            <a:xfrm>
              <a:off x="6160815" y="497475"/>
              <a:ext cx="161925" cy="4037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userDrawn="1"/>
          </p:nvSpPr>
          <p:spPr>
            <a:xfrm>
              <a:off x="6160816" y="900925"/>
              <a:ext cx="161925" cy="787977"/>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p:cNvSpPr/>
            <p:nvPr userDrawn="1"/>
          </p:nvSpPr>
          <p:spPr>
            <a:xfrm>
              <a:off x="6160816" y="1662926"/>
              <a:ext cx="161925" cy="13975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p:cNvSpPr/>
            <p:nvPr userDrawn="1"/>
          </p:nvSpPr>
          <p:spPr>
            <a:xfrm>
              <a:off x="6160816" y="3034526"/>
              <a:ext cx="161925" cy="18859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A67FB96C-889D-F945-952E-D6A23C710080}" type="datetimeFigureOut">
              <a:rPr kumimoji="1" lang="zh-CN" altLang="en-US" smtClean="0"/>
              <a:t>2020/3/26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AD0497B-0785-924A-BCC1-C76BBB338D24}"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9" name="图片 8" descr="B-102.jpg"/>
          <p:cNvPicPr>
            <a:picLocks noChangeAspect="1"/>
          </p:cNvPicPr>
          <p:nvPr userDrawn="1"/>
        </p:nvPicPr>
        <p:blipFill>
          <a:blip r:embed="rId2" cstate="email"/>
          <a:stretch>
            <a:fillRect/>
          </a:stretch>
        </p:blipFill>
        <p:spPr>
          <a:xfrm>
            <a:off x="1059" y="0"/>
            <a:ext cx="12189883" cy="6858000"/>
          </a:xfrm>
          <a:prstGeom prst="rect">
            <a:avLst/>
          </a:prstGeom>
        </p:spPr>
      </p:pic>
      <p:sp>
        <p:nvSpPr>
          <p:cNvPr id="4" name="文本占位符 7"/>
          <p:cNvSpPr>
            <a:spLocks noGrp="1"/>
          </p:cNvSpPr>
          <p:nvPr>
            <p:ph type="body" sz="quarter" idx="11" hasCustomPrompt="1"/>
          </p:nvPr>
        </p:nvSpPr>
        <p:spPr>
          <a:xfrm>
            <a:off x="1387494" y="1571612"/>
            <a:ext cx="5184677" cy="359420"/>
          </a:xfrm>
          <a:prstGeom prst="rect">
            <a:avLst/>
          </a:prstGeom>
        </p:spPr>
        <p:txBody>
          <a:bodyPr/>
          <a:lstStyle>
            <a:lvl1pPr marL="285750" indent="-285750">
              <a:buFont typeface="Wingdings" panose="05000000000000000000" pitchFamily="2" charset="2"/>
              <a:buChar char="n"/>
              <a:defRPr sz="1800" b="1" baseline="0">
                <a:solidFill>
                  <a:schemeClr val="tx1"/>
                </a:solidFill>
                <a:latin typeface="微软雅黑" panose="020B0503020204020204" pitchFamily="34" charset="-122"/>
                <a:ea typeface="微软雅黑" panose="020B0503020204020204" pitchFamily="34" charset="-122"/>
              </a:defRPr>
            </a:lvl1pPr>
            <a:lvl2pPr marL="457200" indent="0">
              <a:buNone/>
              <a:defRPr/>
            </a:lvl2pPr>
          </a:lstStyle>
          <a:p>
            <a:pPr lvl="0"/>
            <a:r>
              <a:rPr lang="zh-CN" altLang="en-US" dirty="0"/>
              <a:t>目录</a:t>
            </a:r>
            <a:r>
              <a:rPr lang="en-US" altLang="zh-CN" dirty="0"/>
              <a:t>(</a:t>
            </a:r>
            <a:r>
              <a:rPr lang="zh-CN" altLang="en-US" dirty="0"/>
              <a:t>黑体 </a:t>
            </a:r>
            <a:r>
              <a:rPr lang="en-US" altLang="zh-CN" dirty="0"/>
              <a:t>18</a:t>
            </a:r>
            <a:r>
              <a:rPr lang="zh-CN" altLang="en-US" dirty="0"/>
              <a:t>号 黑色）</a:t>
            </a:r>
          </a:p>
        </p:txBody>
      </p:sp>
      <p:sp>
        <p:nvSpPr>
          <p:cNvPr id="11" name="文本占位符 7"/>
          <p:cNvSpPr>
            <a:spLocks noGrp="1"/>
          </p:cNvSpPr>
          <p:nvPr>
            <p:ph type="body" sz="quarter" idx="12" hasCustomPrompt="1"/>
          </p:nvPr>
        </p:nvSpPr>
        <p:spPr>
          <a:xfrm>
            <a:off x="1386536" y="2075047"/>
            <a:ext cx="5184677" cy="359420"/>
          </a:xfrm>
          <a:prstGeom prst="rect">
            <a:avLst/>
          </a:prstGeom>
        </p:spPr>
        <p:txBody>
          <a:bodyPr/>
          <a:lstStyle>
            <a:lvl1pPr marL="285750" indent="-285750">
              <a:buFont typeface="Wingdings" panose="05000000000000000000" pitchFamily="2" charset="2"/>
              <a:buChar char="n"/>
              <a:defRPr sz="1800" b="1">
                <a:solidFill>
                  <a:schemeClr val="tx1"/>
                </a:solidFill>
                <a:latin typeface="微软雅黑" panose="020B0503020204020204" pitchFamily="34" charset="-122"/>
                <a:ea typeface="微软雅黑" panose="020B0503020204020204" pitchFamily="34" charset="-122"/>
              </a:defRPr>
            </a:lvl1pPr>
            <a:lvl2pPr marL="457200" indent="0">
              <a:buNone/>
              <a:defRPr/>
            </a:lvl2pPr>
          </a:lstStyle>
          <a:p>
            <a:pPr lvl="0"/>
            <a:r>
              <a:rPr lang="zh-CN" altLang="en-US" dirty="0"/>
              <a:t>目录</a:t>
            </a:r>
            <a:r>
              <a:rPr lang="en-US" altLang="zh-CN" dirty="0"/>
              <a:t>(</a:t>
            </a:r>
            <a:r>
              <a:rPr lang="zh-CN" altLang="en-US" dirty="0"/>
              <a:t>黑体 </a:t>
            </a:r>
            <a:r>
              <a:rPr lang="en-US" altLang="zh-CN" dirty="0"/>
              <a:t>18</a:t>
            </a:r>
            <a:r>
              <a:rPr lang="zh-CN" altLang="en-US" dirty="0"/>
              <a:t>号 黑色）</a:t>
            </a:r>
          </a:p>
        </p:txBody>
      </p:sp>
      <p:sp>
        <p:nvSpPr>
          <p:cNvPr id="12" name="文本占位符 7"/>
          <p:cNvSpPr>
            <a:spLocks noGrp="1"/>
          </p:cNvSpPr>
          <p:nvPr>
            <p:ph type="body" sz="quarter" idx="13" hasCustomPrompt="1"/>
          </p:nvPr>
        </p:nvSpPr>
        <p:spPr>
          <a:xfrm>
            <a:off x="1386536" y="2587981"/>
            <a:ext cx="5184677" cy="359420"/>
          </a:xfrm>
          <a:prstGeom prst="rect">
            <a:avLst/>
          </a:prstGeom>
        </p:spPr>
        <p:txBody>
          <a:bodyPr/>
          <a:lstStyle>
            <a:lvl1pPr marL="285750" indent="-285750" algn="l" defTabSz="914400" rtl="0" eaLnBrk="1" latinLnBrk="0" hangingPunct="1">
              <a:spcBef>
                <a:spcPct val="20000"/>
              </a:spcBef>
              <a:buFont typeface="Wingdings" panose="05000000000000000000" pitchFamily="2" charset="2"/>
              <a:buChar char="n"/>
              <a:defRPr lang="zh-CN" altLang="en-US" sz="1800" b="1" kern="1200" dirty="0" smtClean="0">
                <a:solidFill>
                  <a:schemeClr val="tx1"/>
                </a:solidFill>
                <a:latin typeface="微软雅黑" panose="020B0503020204020204" pitchFamily="34" charset="-122"/>
                <a:ea typeface="微软雅黑" panose="020B0503020204020204" pitchFamily="34" charset="-122"/>
                <a:cs typeface="+mn-cs"/>
              </a:defRPr>
            </a:lvl1pPr>
            <a:lvl2pPr marL="457200" indent="0">
              <a:buNone/>
              <a:defRPr/>
            </a:lvl2pPr>
          </a:lstStyle>
          <a:p>
            <a:pPr lvl="0"/>
            <a:r>
              <a:rPr lang="zh-CN" altLang="en-US" dirty="0"/>
              <a:t>目录</a:t>
            </a:r>
            <a:r>
              <a:rPr lang="en-US" altLang="zh-CN" dirty="0"/>
              <a:t>(</a:t>
            </a:r>
            <a:r>
              <a:rPr lang="zh-CN" altLang="en-US" dirty="0"/>
              <a:t>黑体 </a:t>
            </a:r>
            <a:r>
              <a:rPr lang="en-US" altLang="zh-CN" dirty="0"/>
              <a:t>18</a:t>
            </a:r>
            <a:r>
              <a:rPr lang="zh-CN" altLang="en-US" dirty="0"/>
              <a:t>号 黑色）</a:t>
            </a:r>
          </a:p>
        </p:txBody>
      </p:sp>
      <p:sp>
        <p:nvSpPr>
          <p:cNvPr id="13" name="文本占位符 7"/>
          <p:cNvSpPr>
            <a:spLocks noGrp="1"/>
          </p:cNvSpPr>
          <p:nvPr>
            <p:ph type="body" sz="quarter" idx="14" hasCustomPrompt="1"/>
          </p:nvPr>
        </p:nvSpPr>
        <p:spPr>
          <a:xfrm>
            <a:off x="1386536" y="3092037"/>
            <a:ext cx="5184677" cy="359420"/>
          </a:xfrm>
          <a:prstGeom prst="rect">
            <a:avLst/>
          </a:prstGeom>
        </p:spPr>
        <p:txBody>
          <a:bodyPr/>
          <a:lstStyle>
            <a:lvl1pPr marL="285750" indent="-285750">
              <a:buFont typeface="Wingdings" panose="05000000000000000000" pitchFamily="2" charset="2"/>
              <a:buChar char="n"/>
              <a:defRPr sz="1800" b="1">
                <a:solidFill>
                  <a:schemeClr val="tx1"/>
                </a:solidFill>
                <a:latin typeface="微软雅黑" panose="020B0503020204020204" pitchFamily="34" charset="-122"/>
                <a:ea typeface="微软雅黑" panose="020B0503020204020204" pitchFamily="34" charset="-122"/>
              </a:defRPr>
            </a:lvl1pPr>
            <a:lvl2pPr marL="457200" indent="0">
              <a:buNone/>
              <a:defRPr/>
            </a:lvl2pPr>
          </a:lstStyle>
          <a:p>
            <a:pPr lvl="0"/>
            <a:r>
              <a:rPr lang="zh-CN" altLang="en-US" dirty="0"/>
              <a:t>目录</a:t>
            </a:r>
            <a:r>
              <a:rPr lang="en-US" altLang="zh-CN" dirty="0"/>
              <a:t>(</a:t>
            </a:r>
            <a:r>
              <a:rPr lang="zh-CN" altLang="en-US" dirty="0"/>
              <a:t>黑体 </a:t>
            </a:r>
            <a:r>
              <a:rPr lang="en-US" altLang="zh-CN" dirty="0"/>
              <a:t>18</a:t>
            </a:r>
            <a:r>
              <a:rPr lang="zh-CN" altLang="en-US" dirty="0"/>
              <a:t>号 黑色）</a:t>
            </a:r>
          </a:p>
        </p:txBody>
      </p:sp>
      <p:sp>
        <p:nvSpPr>
          <p:cNvPr id="14" name="文本占位符 7"/>
          <p:cNvSpPr>
            <a:spLocks noGrp="1"/>
          </p:cNvSpPr>
          <p:nvPr>
            <p:ph type="body" sz="quarter" idx="15" hasCustomPrompt="1"/>
          </p:nvPr>
        </p:nvSpPr>
        <p:spPr>
          <a:xfrm>
            <a:off x="1386536" y="3604971"/>
            <a:ext cx="5184677" cy="359420"/>
          </a:xfrm>
          <a:prstGeom prst="rect">
            <a:avLst/>
          </a:prstGeom>
        </p:spPr>
        <p:txBody>
          <a:bodyPr/>
          <a:lstStyle>
            <a:lvl1pPr marL="285750" marR="0"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n"/>
              <a:defRPr sz="1800" b="1">
                <a:solidFill>
                  <a:schemeClr val="tx1"/>
                </a:solidFill>
                <a:latin typeface="微软雅黑" panose="020B0503020204020204" pitchFamily="34" charset="-122"/>
                <a:ea typeface="微软雅黑" panose="020B0503020204020204" pitchFamily="34" charset="-122"/>
              </a:defRPr>
            </a:lvl1pPr>
            <a:lvl2pPr marL="457200" indent="0">
              <a:buNone/>
              <a:defRPr/>
            </a:lvl2pPr>
          </a:lstStyle>
          <a:p>
            <a:pPr lvl="0"/>
            <a:r>
              <a:rPr lang="zh-CN" altLang="en-US" dirty="0"/>
              <a:t>目录</a:t>
            </a:r>
            <a:r>
              <a:rPr lang="en-US" altLang="zh-CN" dirty="0"/>
              <a:t>(</a:t>
            </a:r>
            <a:r>
              <a:rPr lang="zh-CN" altLang="en-US" dirty="0"/>
              <a:t>黑体 </a:t>
            </a:r>
            <a:r>
              <a:rPr lang="en-US" altLang="zh-CN" dirty="0"/>
              <a:t>18</a:t>
            </a:r>
            <a:r>
              <a:rPr lang="zh-CN" altLang="en-US" dirty="0"/>
              <a:t>号 黑色）</a:t>
            </a:r>
          </a:p>
        </p:txBody>
      </p:sp>
      <p:pic>
        <p:nvPicPr>
          <p:cNvPr id="2" name="图片 1"/>
          <p:cNvPicPr>
            <a:picLocks noChangeAspect="1"/>
          </p:cNvPicPr>
          <p:nvPr userDrawn="1"/>
        </p:nvPicPr>
        <p:blipFill>
          <a:blip r:embed="rId3" cstate="print"/>
          <a:stretch>
            <a:fillRect/>
          </a:stretch>
        </p:blipFill>
        <p:spPr>
          <a:xfrm>
            <a:off x="479376" y="615478"/>
            <a:ext cx="3030040" cy="598369"/>
          </a:xfrm>
          <a:prstGeom prst="rect">
            <a:avLst/>
          </a:prstGeom>
        </p:spPr>
      </p:pic>
      <p:sp>
        <p:nvSpPr>
          <p:cNvPr id="3" name="矩形 2"/>
          <p:cNvSpPr/>
          <p:nvPr userDrawn="1"/>
        </p:nvSpPr>
        <p:spPr>
          <a:xfrm>
            <a:off x="0" y="1261687"/>
            <a:ext cx="12072664" cy="45719"/>
          </a:xfrm>
          <a:prstGeom prst="rect">
            <a:avLst/>
          </a:prstGeom>
          <a:solidFill>
            <a:srgbClr val="E7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359696" y="692696"/>
            <a:ext cx="1152128" cy="521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灯片编号占位符 5"/>
          <p:cNvSpPr>
            <a:spLocks noGrp="1"/>
          </p:cNvSpPr>
          <p:nvPr>
            <p:ph type="sldNum" sz="quarter" idx="4"/>
          </p:nvPr>
        </p:nvSpPr>
        <p:spPr>
          <a:xfrm>
            <a:off x="0" y="9586"/>
            <a:ext cx="1046480" cy="365125"/>
          </a:xfrm>
          <a:prstGeom prst="rect">
            <a:avLst/>
          </a:prstGeom>
        </p:spPr>
        <p:txBody>
          <a:bodyPr/>
          <a:lstStyle>
            <a:lvl1pPr>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fld id="{E303B7C8-7159-1B4D-A749-6D9EFA65C0B4}" type="slidenum">
              <a:rPr kumimoji="1" lang="zh-CN" altLang="en-US" smtClean="0"/>
              <a:t>‹#›</a:t>
            </a:fld>
            <a:endParaRPr kumimoji="1"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5" name="图片 4" descr="B-103.jpg"/>
          <p:cNvPicPr>
            <a:picLocks noChangeAspect="1"/>
          </p:cNvPicPr>
          <p:nvPr userDrawn="1"/>
        </p:nvPicPr>
        <p:blipFill>
          <a:blip r:embed="rId2" cstate="email"/>
          <a:stretch>
            <a:fillRect/>
          </a:stretch>
        </p:blipFill>
        <p:spPr>
          <a:xfrm>
            <a:off x="1059" y="0"/>
            <a:ext cx="12189883" cy="6858000"/>
          </a:xfrm>
          <a:prstGeom prst="rect">
            <a:avLst/>
          </a:prstGeom>
        </p:spPr>
      </p:pic>
      <p:sp>
        <p:nvSpPr>
          <p:cNvPr id="16" name="文本占位符 8"/>
          <p:cNvSpPr>
            <a:spLocks noGrp="1"/>
          </p:cNvSpPr>
          <p:nvPr>
            <p:ph type="body" sz="quarter" idx="11" hasCustomPrompt="1"/>
          </p:nvPr>
        </p:nvSpPr>
        <p:spPr>
          <a:xfrm>
            <a:off x="858123" y="285728"/>
            <a:ext cx="7010116" cy="435370"/>
          </a:xfrm>
          <a:prstGeom prst="rect">
            <a:avLst/>
          </a:prstGeom>
        </p:spPr>
        <p:txBody>
          <a:bodyPr/>
          <a:lstStyle>
            <a:lvl1pPr marL="0" indent="0">
              <a:buNone/>
              <a:defRPr sz="2000" b="1">
                <a:latin typeface="微软雅黑" panose="020B0503020204020204" pitchFamily="34" charset="-122"/>
                <a:ea typeface="微软雅黑" panose="020B0503020204020204" pitchFamily="34" charset="-122"/>
              </a:defRPr>
            </a:lvl1pPr>
          </a:lstStyle>
          <a:p>
            <a:pPr lvl="0"/>
            <a:r>
              <a:rPr lang="zh-CN" altLang="en-US" dirty="0"/>
              <a:t>标题</a:t>
            </a:r>
            <a:r>
              <a:rPr lang="en-US" altLang="zh-CN" dirty="0"/>
              <a:t>(</a:t>
            </a:r>
            <a:r>
              <a:rPr lang="zh-CN" altLang="en-US" dirty="0"/>
              <a:t>黑体 </a:t>
            </a:r>
            <a:r>
              <a:rPr lang="en-US" altLang="zh-CN" dirty="0"/>
              <a:t>20</a:t>
            </a:r>
            <a:r>
              <a:rPr lang="zh-CN" altLang="en-US" dirty="0"/>
              <a:t>号 黑色</a:t>
            </a:r>
            <a:r>
              <a:rPr lang="en-US" altLang="zh-CN" dirty="0"/>
              <a:t>)</a:t>
            </a:r>
            <a:endParaRPr lang="zh-CN" altLang="en-US" dirty="0"/>
          </a:p>
        </p:txBody>
      </p:sp>
      <p:pic>
        <p:nvPicPr>
          <p:cNvPr id="7" name="图片 6"/>
          <p:cNvPicPr>
            <a:picLocks noChangeAspect="1"/>
          </p:cNvPicPr>
          <p:nvPr userDrawn="1"/>
        </p:nvPicPr>
        <p:blipFill>
          <a:blip r:embed="rId3" cstate="email"/>
          <a:stretch>
            <a:fillRect/>
          </a:stretch>
        </p:blipFill>
        <p:spPr>
          <a:xfrm>
            <a:off x="8646661" y="114067"/>
            <a:ext cx="2591983" cy="629121"/>
          </a:xfrm>
          <a:prstGeom prst="rect">
            <a:avLst/>
          </a:prstGeom>
        </p:spPr>
      </p:pic>
      <p:sp>
        <p:nvSpPr>
          <p:cNvPr id="6" name="文本占位符 12"/>
          <p:cNvSpPr>
            <a:spLocks noGrp="1"/>
          </p:cNvSpPr>
          <p:nvPr>
            <p:ph type="body" sz="quarter" idx="12" hasCustomPrompt="1"/>
          </p:nvPr>
        </p:nvSpPr>
        <p:spPr>
          <a:xfrm>
            <a:off x="953357" y="928670"/>
            <a:ext cx="10285287" cy="5429288"/>
          </a:xfrm>
          <a:prstGeom prst="rect">
            <a:avLst/>
          </a:prstGeom>
        </p:spPr>
        <p:txBody>
          <a:bodyPr/>
          <a:lstStyle>
            <a:lvl1pPr marL="0" indent="0">
              <a:buNone/>
              <a:defRPr sz="1600">
                <a:solidFill>
                  <a:schemeClr val="tx1"/>
                </a:solidFill>
                <a:latin typeface="微软雅黑" panose="020B0503020204020204" pitchFamily="34" charset="-122"/>
                <a:ea typeface="微软雅黑" panose="020B0503020204020204" pitchFamily="34" charset="-122"/>
              </a:defRPr>
            </a:lvl1pPr>
            <a:lvl2pPr>
              <a:defRPr sz="1400"/>
            </a:lvl2pPr>
            <a:lvl3pPr>
              <a:defRPr sz="1400"/>
            </a:lvl3pPr>
            <a:lvl4pPr>
              <a:defRPr sz="1400"/>
            </a:lvl4pPr>
            <a:lvl5pPr>
              <a:defRPr sz="1400"/>
            </a:lvl5pPr>
          </a:lstStyle>
          <a:p>
            <a:pPr lvl="0"/>
            <a:r>
              <a:rPr lang="zh-CN" altLang="en-US" dirty="0"/>
              <a:t>正文</a:t>
            </a:r>
            <a:r>
              <a:rPr lang="en-US" altLang="zh-CN" dirty="0"/>
              <a:t>(</a:t>
            </a:r>
            <a:r>
              <a:rPr lang="zh-CN" altLang="en-US" dirty="0"/>
              <a:t>黑体 </a:t>
            </a:r>
            <a:r>
              <a:rPr lang="en-US" altLang="zh-CN" dirty="0"/>
              <a:t>16</a:t>
            </a:r>
            <a:r>
              <a:rPr lang="zh-CN" altLang="en-US" dirty="0"/>
              <a:t>号 黑色</a:t>
            </a:r>
            <a:r>
              <a:rPr lang="en-US" altLang="zh-CN" dirty="0"/>
              <a:t>)</a:t>
            </a:r>
            <a:endParaRPr lang="zh-CN" altLang="en-US" dirty="0"/>
          </a:p>
        </p:txBody>
      </p:sp>
      <p:sp>
        <p:nvSpPr>
          <p:cNvPr id="8" name="灯片编号占位符 5"/>
          <p:cNvSpPr>
            <a:spLocks noGrp="1"/>
          </p:cNvSpPr>
          <p:nvPr>
            <p:ph type="sldNum" sz="quarter" idx="4"/>
          </p:nvPr>
        </p:nvSpPr>
        <p:spPr>
          <a:xfrm>
            <a:off x="0" y="9586"/>
            <a:ext cx="609600" cy="365125"/>
          </a:xfrm>
          <a:prstGeom prst="rect">
            <a:avLst/>
          </a:prstGeom>
        </p:spPr>
        <p:txBody>
          <a:bodyPr/>
          <a:lstStyle>
            <a:lvl1pPr>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fld id="{E303B7C8-7159-1B4D-A749-6D9EFA65C0B4}" type="slidenum">
              <a:rPr kumimoji="1" lang="zh-CN" altLang="en-US" smtClean="0"/>
              <a:t>‹#›</a:t>
            </a:fld>
            <a:endParaRPr kumimoji="1"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4643827" y="4869160"/>
            <a:ext cx="2928729" cy="1440160"/>
          </a:xfrm>
          <a:prstGeom prst="rect">
            <a:avLst/>
          </a:prstGeom>
        </p:spPr>
      </p:pic>
      <p:pic>
        <p:nvPicPr>
          <p:cNvPr id="3" name="图片 2"/>
          <p:cNvPicPr>
            <a:picLocks noChangeAspect="1"/>
          </p:cNvPicPr>
          <p:nvPr userDrawn="1"/>
        </p:nvPicPr>
        <p:blipFill>
          <a:blip r:embed="rId3" cstate="email"/>
          <a:stretch>
            <a:fillRect/>
          </a:stretch>
        </p:blipFill>
        <p:spPr>
          <a:xfrm>
            <a:off x="5109579" y="4935755"/>
            <a:ext cx="1997224" cy="1219050"/>
          </a:xfrm>
          <a:prstGeom prst="rect">
            <a:avLst/>
          </a:prstGeom>
        </p:spPr>
      </p:pic>
      <p:sp>
        <p:nvSpPr>
          <p:cNvPr id="4" name="灯片编号占位符 5"/>
          <p:cNvSpPr>
            <a:spLocks noGrp="1"/>
          </p:cNvSpPr>
          <p:nvPr>
            <p:ph type="sldNum" sz="quarter" idx="4"/>
          </p:nvPr>
        </p:nvSpPr>
        <p:spPr>
          <a:xfrm>
            <a:off x="0" y="9586"/>
            <a:ext cx="1198880" cy="365125"/>
          </a:xfrm>
          <a:prstGeom prst="rect">
            <a:avLst/>
          </a:prstGeom>
        </p:spPr>
        <p:txBody>
          <a:bodyPr/>
          <a:lstStyle>
            <a:lvl1pPr>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fld id="{E303B7C8-7159-1B4D-A749-6D9EFA65C0B4}" type="slidenum">
              <a:rPr kumimoji="1" lang="zh-CN" altLang="en-US" smtClean="0"/>
              <a:t>‹#›</a:t>
            </a:fld>
            <a:endParaRPr kumimoji="1"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4" name="图片 3" descr="B-104.jpg"/>
          <p:cNvPicPr>
            <a:picLocks noChangeAspect="1"/>
          </p:cNvPicPr>
          <p:nvPr userDrawn="1"/>
        </p:nvPicPr>
        <p:blipFill>
          <a:blip r:embed="rId2" cstate="email"/>
          <a:stretch>
            <a:fillRect/>
          </a:stretch>
        </p:blipFill>
        <p:spPr>
          <a:xfrm>
            <a:off x="1059" y="0"/>
            <a:ext cx="12189883" cy="6858000"/>
          </a:xfrm>
          <a:prstGeom prst="rect">
            <a:avLst/>
          </a:prstGeom>
        </p:spPr>
      </p:pic>
      <p:pic>
        <p:nvPicPr>
          <p:cNvPr id="2" name="图片 1"/>
          <p:cNvPicPr>
            <a:picLocks noChangeAspect="1"/>
          </p:cNvPicPr>
          <p:nvPr userDrawn="1"/>
        </p:nvPicPr>
        <p:blipFill>
          <a:blip r:embed="rId3" cstate="print"/>
          <a:stretch>
            <a:fillRect/>
          </a:stretch>
        </p:blipFill>
        <p:spPr>
          <a:xfrm>
            <a:off x="4643827" y="4869160"/>
            <a:ext cx="2928729" cy="1440160"/>
          </a:xfrm>
          <a:prstGeom prst="rect">
            <a:avLst/>
          </a:prstGeom>
        </p:spPr>
      </p:pic>
      <p:pic>
        <p:nvPicPr>
          <p:cNvPr id="3" name="图片 2"/>
          <p:cNvPicPr>
            <a:picLocks noChangeAspect="1"/>
          </p:cNvPicPr>
          <p:nvPr userDrawn="1"/>
        </p:nvPicPr>
        <p:blipFill>
          <a:blip r:embed="rId4" cstate="email"/>
          <a:stretch>
            <a:fillRect/>
          </a:stretch>
        </p:blipFill>
        <p:spPr>
          <a:xfrm>
            <a:off x="5109579" y="4935755"/>
            <a:ext cx="1997224" cy="1219050"/>
          </a:xfrm>
          <a:prstGeom prst="rect">
            <a:avLst/>
          </a:prstGeom>
        </p:spPr>
      </p:pic>
      <p:sp>
        <p:nvSpPr>
          <p:cNvPr id="5" name="灯片编号占位符 5"/>
          <p:cNvSpPr>
            <a:spLocks noGrp="1"/>
          </p:cNvSpPr>
          <p:nvPr>
            <p:ph type="sldNum" sz="quarter" idx="4"/>
          </p:nvPr>
        </p:nvSpPr>
        <p:spPr>
          <a:xfrm>
            <a:off x="0" y="9586"/>
            <a:ext cx="422247" cy="365125"/>
          </a:xfrm>
          <a:prstGeom prst="rect">
            <a:avLst/>
          </a:prstGeom>
        </p:spPr>
        <p:txBody>
          <a:bodyPr/>
          <a:lstStyle>
            <a:lvl1pPr>
              <a:defRPr sz="1400">
                <a:solidFill>
                  <a:schemeClr val="tx1">
                    <a:lumMod val="65000"/>
                    <a:lumOff val="35000"/>
                  </a:schemeClr>
                </a:solidFill>
                <a:latin typeface="微软雅黑" panose="020B0503020204020204" pitchFamily="34" charset="-122"/>
                <a:ea typeface="微软雅黑" panose="020B0503020204020204" pitchFamily="34" charset="-122"/>
              </a:defRPr>
            </a:lvl1pPr>
          </a:lstStyle>
          <a:p>
            <a:fld id="{E303B7C8-7159-1B4D-A749-6D9EFA65C0B4}" type="slidenum">
              <a:rPr kumimoji="1" lang="zh-CN" altLang="en-US" smtClean="0"/>
              <a:t>‹#›</a:t>
            </a:fld>
            <a:endParaRPr kumimoji="1"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总目录">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pic>
        <p:nvPicPr>
          <p:cNvPr id="7" name="图片 6" descr="B-103.jpg"/>
          <p:cNvPicPr>
            <a:picLocks noChangeAspect="1"/>
          </p:cNvPicPr>
          <p:nvPr userDrawn="1"/>
        </p:nvPicPr>
        <p:blipFill>
          <a:blip r:embed="rId2" cstate="print"/>
          <a:stretch>
            <a:fillRect/>
          </a:stretch>
        </p:blipFill>
        <p:spPr>
          <a:xfrm>
            <a:off x="1" y="0"/>
            <a:ext cx="12190236" cy="6858000"/>
          </a:xfrm>
          <a:prstGeom prst="rect">
            <a:avLst/>
          </a:prstGeom>
          <a:ln>
            <a:noFill/>
          </a:ln>
        </p:spPr>
      </p:pic>
      <p:pic>
        <p:nvPicPr>
          <p:cNvPr id="205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99514" y="188643"/>
            <a:ext cx="2556309" cy="583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3.xml"/><Relationship Id="rId3"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3.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3.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37050" y="2744802"/>
            <a:ext cx="7109639" cy="646331"/>
          </a:xfrm>
          <a:prstGeom prst="rect">
            <a:avLst/>
          </a:prstGeom>
          <a:noFill/>
        </p:spPr>
        <p:txBody>
          <a:bodyPr wrap="none" rtlCol="0">
            <a:spAutoFit/>
          </a:bodyPr>
          <a:lstStyle/>
          <a:p>
            <a:r>
              <a:rPr lang="zh-CN" altLang="en-US" sz="3600" dirty="0" smtClean="0"/>
              <a:t>中国</a:t>
            </a:r>
            <a:r>
              <a:rPr lang="zh-CN" altLang="en-US" sz="3600" dirty="0"/>
              <a:t>体育彩票吉祥物形象设计需求</a:t>
            </a:r>
            <a:endParaRPr kumimoji="1" lang="zh-CN" altLang="en-US" sz="3600" spc="300" dirty="0"/>
          </a:p>
        </p:txBody>
      </p:sp>
    </p:spTree>
    <p:extLst>
      <p:ext uri="{BB962C8B-B14F-4D97-AF65-F5344CB8AC3E}">
        <p14:creationId xmlns:p14="http://schemas.microsoft.com/office/powerpoint/2010/main" val="983511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圆角矩形 62"/>
          <p:cNvSpPr/>
          <p:nvPr/>
        </p:nvSpPr>
        <p:spPr>
          <a:xfrm>
            <a:off x="9771697" y="4922173"/>
            <a:ext cx="2043584"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圆角矩形 46"/>
          <p:cNvSpPr/>
          <p:nvPr/>
        </p:nvSpPr>
        <p:spPr>
          <a:xfrm>
            <a:off x="6303282" y="4923891"/>
            <a:ext cx="1799233"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圆角矩形 42"/>
          <p:cNvSpPr/>
          <p:nvPr/>
        </p:nvSpPr>
        <p:spPr>
          <a:xfrm>
            <a:off x="5940815" y="1130260"/>
            <a:ext cx="2073035"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圆角矩形 39"/>
          <p:cNvSpPr/>
          <p:nvPr/>
        </p:nvSpPr>
        <p:spPr>
          <a:xfrm>
            <a:off x="4223645" y="4923891"/>
            <a:ext cx="1971680"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圆角矩形 27"/>
          <p:cNvSpPr/>
          <p:nvPr/>
        </p:nvSpPr>
        <p:spPr>
          <a:xfrm>
            <a:off x="1945573" y="4923891"/>
            <a:ext cx="2163681"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圆角矩形 17"/>
          <p:cNvSpPr/>
          <p:nvPr/>
        </p:nvSpPr>
        <p:spPr>
          <a:xfrm>
            <a:off x="251115" y="1125372"/>
            <a:ext cx="1064114"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占位符 5"/>
          <p:cNvSpPr>
            <a:spLocks noGrp="1"/>
          </p:cNvSpPr>
          <p:nvPr>
            <p:ph type="body" sz="quarter" idx="11"/>
          </p:nvPr>
        </p:nvSpPr>
        <p:spPr/>
        <p:txBody>
          <a:bodyPr/>
          <a:lstStyle/>
          <a:p>
            <a:r>
              <a:rPr kumimoji="1" lang="zh-CN" altLang="en-US" dirty="0"/>
              <a:t>体彩大事记</a:t>
            </a:r>
          </a:p>
        </p:txBody>
      </p:sp>
      <p:sp>
        <p:nvSpPr>
          <p:cNvPr id="2" name="矩形 1"/>
          <p:cNvSpPr/>
          <p:nvPr/>
        </p:nvSpPr>
        <p:spPr>
          <a:xfrm>
            <a:off x="257199" y="1222592"/>
            <a:ext cx="1058030" cy="1223412"/>
          </a:xfrm>
          <a:prstGeom prst="rect">
            <a:avLst/>
          </a:prstGeom>
        </p:spPr>
        <p:txBody>
          <a:bodyPr wrap="square">
            <a:spAutoFit/>
          </a:bodyPr>
          <a:lstStyle/>
          <a:p>
            <a:r>
              <a:rPr lang="en-US" altLang="zh-CN" sz="1050" dirty="0">
                <a:latin typeface="+mj-ea"/>
                <a:ea typeface="+mj-ea"/>
              </a:rPr>
              <a:t>1994</a:t>
            </a:r>
            <a:r>
              <a:rPr lang="zh-CN" altLang="zh-CN" sz="1050" dirty="0">
                <a:latin typeface="+mj-ea"/>
                <a:ea typeface="+mj-ea"/>
              </a:rPr>
              <a:t>年</a:t>
            </a:r>
            <a:r>
              <a:rPr lang="en-US" altLang="zh-CN" sz="1050" dirty="0">
                <a:latin typeface="+mj-ea"/>
                <a:ea typeface="+mj-ea"/>
              </a:rPr>
              <a:t>3</a:t>
            </a:r>
            <a:r>
              <a:rPr lang="zh-CN" altLang="zh-CN" sz="1050" dirty="0">
                <a:latin typeface="+mj-ea"/>
                <a:ea typeface="+mj-ea"/>
              </a:rPr>
              <a:t>月，国务院批复同意中国体育彩票全国统一发行，为举办大型体育运动会筹集部分资金。</a:t>
            </a:r>
          </a:p>
        </p:txBody>
      </p:sp>
      <p:sp>
        <p:nvSpPr>
          <p:cNvPr id="10" name="矩形 9"/>
          <p:cNvSpPr/>
          <p:nvPr/>
        </p:nvSpPr>
        <p:spPr>
          <a:xfrm>
            <a:off x="565424" y="2804547"/>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zh-CN" b="1" dirty="0"/>
              <a:t>启程</a:t>
            </a:r>
            <a:endParaRPr lang="zh-CN" altLang="zh-CN" dirty="0"/>
          </a:p>
        </p:txBody>
      </p:sp>
      <p:sp>
        <p:nvSpPr>
          <p:cNvPr id="23" name="矩形 22"/>
          <p:cNvSpPr/>
          <p:nvPr/>
        </p:nvSpPr>
        <p:spPr>
          <a:xfrm>
            <a:off x="1085111" y="4075458"/>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领先</a:t>
            </a:r>
            <a:endParaRPr lang="zh-CN" altLang="zh-CN" dirty="0"/>
          </a:p>
        </p:txBody>
      </p:sp>
      <p:sp>
        <p:nvSpPr>
          <p:cNvPr id="24" name="圆角矩形 23"/>
          <p:cNvSpPr/>
          <p:nvPr/>
        </p:nvSpPr>
        <p:spPr>
          <a:xfrm>
            <a:off x="694617" y="4923891"/>
            <a:ext cx="1073125"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792963" y="5012508"/>
            <a:ext cx="974780" cy="1384995"/>
          </a:xfrm>
          <a:prstGeom prst="rect">
            <a:avLst/>
          </a:prstGeom>
        </p:spPr>
        <p:txBody>
          <a:bodyPr wrap="square">
            <a:spAutoFit/>
          </a:bodyPr>
          <a:lstStyle/>
          <a:p>
            <a:r>
              <a:rPr lang="en-US" altLang="zh-CN" sz="1050" dirty="0">
                <a:latin typeface="+mj-ea"/>
                <a:ea typeface="+mj-ea"/>
              </a:rPr>
              <a:t>2000</a:t>
            </a:r>
            <a:r>
              <a:rPr lang="zh-CN" altLang="zh-CN" sz="1050" dirty="0">
                <a:latin typeface="+mj-ea"/>
                <a:ea typeface="+mj-ea"/>
              </a:rPr>
              <a:t>年</a:t>
            </a:r>
            <a:r>
              <a:rPr lang="en-US" altLang="zh-CN" sz="1050" dirty="0">
                <a:latin typeface="+mj-ea"/>
                <a:ea typeface="+mj-ea"/>
              </a:rPr>
              <a:t>-2003</a:t>
            </a:r>
            <a:r>
              <a:rPr lang="zh-CN" altLang="zh-CN" sz="1050" dirty="0">
                <a:latin typeface="+mj-ea"/>
                <a:ea typeface="+mj-ea"/>
              </a:rPr>
              <a:t>年，电脑体育彩票的全面推广，将体育彩票的发行销售推向了行业领先位置。</a:t>
            </a:r>
          </a:p>
        </p:txBody>
      </p:sp>
      <p:sp>
        <p:nvSpPr>
          <p:cNvPr id="25" name="矩形 24"/>
          <p:cNvSpPr/>
          <p:nvPr/>
        </p:nvSpPr>
        <p:spPr>
          <a:xfrm>
            <a:off x="2103119" y="2804547"/>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使命</a:t>
            </a:r>
            <a:endParaRPr lang="zh-CN" altLang="zh-CN" dirty="0"/>
          </a:p>
        </p:txBody>
      </p:sp>
      <p:sp>
        <p:nvSpPr>
          <p:cNvPr id="26" name="圆角矩形 25"/>
          <p:cNvSpPr/>
          <p:nvPr/>
        </p:nvSpPr>
        <p:spPr>
          <a:xfrm>
            <a:off x="1459521" y="1120126"/>
            <a:ext cx="2011811"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1459522" y="1222592"/>
            <a:ext cx="1961858" cy="1384995"/>
          </a:xfrm>
          <a:prstGeom prst="rect">
            <a:avLst/>
          </a:prstGeom>
        </p:spPr>
        <p:txBody>
          <a:bodyPr wrap="square">
            <a:spAutoFit/>
          </a:bodyPr>
          <a:lstStyle/>
          <a:p>
            <a:r>
              <a:rPr lang="en-US" altLang="zh-CN" sz="1050" dirty="0">
                <a:latin typeface="+mj-ea"/>
                <a:ea typeface="+mj-ea"/>
              </a:rPr>
              <a:t>2005</a:t>
            </a:r>
            <a:r>
              <a:rPr lang="zh-CN" altLang="zh-CN" sz="1050" dirty="0">
                <a:latin typeface="+mj-ea"/>
                <a:ea typeface="+mj-ea"/>
              </a:rPr>
              <a:t>年，财政部对彩票公益金分配政策进行调整，中央集中的体育彩票公益金加大用于补充全国社会保障基金、支持医疗卫生、教育助学等社会公益事业的力度。中国体育彩票作为国家公益彩票的使命更加重大、更加光荣。</a:t>
            </a:r>
          </a:p>
        </p:txBody>
      </p:sp>
      <p:sp>
        <p:nvSpPr>
          <p:cNvPr id="27" name="矩形 26"/>
          <p:cNvSpPr/>
          <p:nvPr/>
        </p:nvSpPr>
        <p:spPr>
          <a:xfrm>
            <a:off x="2721232" y="4075458"/>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蓄势</a:t>
            </a:r>
            <a:endParaRPr lang="zh-CN" altLang="zh-CN" dirty="0"/>
          </a:p>
        </p:txBody>
      </p:sp>
      <p:sp>
        <p:nvSpPr>
          <p:cNvPr id="7" name="矩形 6"/>
          <p:cNvSpPr/>
          <p:nvPr/>
        </p:nvSpPr>
        <p:spPr>
          <a:xfrm>
            <a:off x="2051319" y="5012508"/>
            <a:ext cx="2007984" cy="1384995"/>
          </a:xfrm>
          <a:prstGeom prst="rect">
            <a:avLst/>
          </a:prstGeom>
        </p:spPr>
        <p:txBody>
          <a:bodyPr wrap="square">
            <a:spAutoFit/>
          </a:bodyPr>
          <a:lstStyle/>
          <a:p>
            <a:r>
              <a:rPr lang="en-US" altLang="zh-CN" sz="1050" dirty="0">
                <a:latin typeface="+mj-ea"/>
                <a:ea typeface="+mj-ea"/>
              </a:rPr>
              <a:t>2006</a:t>
            </a:r>
            <a:r>
              <a:rPr lang="zh-CN" altLang="zh-CN" sz="1050" dirty="0">
                <a:latin typeface="+mj-ea"/>
                <a:ea typeface="+mj-ea"/>
              </a:rPr>
              <a:t>年， 体育彩票全热线技术系统建设切换完成。通过引进、消化和吸收，中国体育彩票建立了完全自主知识产权的、目前世界单个彩票机构中承载销量最大、服务终端数最多的信息化销售系统，在此过程中，也建立了自己的技术运营团队。</a:t>
            </a:r>
          </a:p>
        </p:txBody>
      </p:sp>
      <p:sp>
        <p:nvSpPr>
          <p:cNvPr id="29" name="矩形 28"/>
          <p:cNvSpPr/>
          <p:nvPr/>
        </p:nvSpPr>
        <p:spPr>
          <a:xfrm>
            <a:off x="3585271" y="2804547"/>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奋进</a:t>
            </a:r>
            <a:endParaRPr lang="zh-CN" altLang="zh-CN" dirty="0"/>
          </a:p>
        </p:txBody>
      </p:sp>
      <p:cxnSp>
        <p:nvCxnSpPr>
          <p:cNvPr id="9" name="直线箭头连接符 8"/>
          <p:cNvCxnSpPr/>
          <p:nvPr/>
        </p:nvCxnSpPr>
        <p:spPr>
          <a:xfrm>
            <a:off x="322929" y="3811712"/>
            <a:ext cx="11369062"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792962" y="3744930"/>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椭圆 30"/>
          <p:cNvSpPr/>
          <p:nvPr/>
        </p:nvSpPr>
        <p:spPr>
          <a:xfrm>
            <a:off x="1315229" y="3743220"/>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椭圆 31"/>
          <p:cNvSpPr/>
          <p:nvPr/>
        </p:nvSpPr>
        <p:spPr>
          <a:xfrm>
            <a:off x="2351205" y="3741510"/>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椭圆 32"/>
          <p:cNvSpPr/>
          <p:nvPr/>
        </p:nvSpPr>
        <p:spPr>
          <a:xfrm>
            <a:off x="2948770" y="3739794"/>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圆角矩形 33"/>
          <p:cNvSpPr/>
          <p:nvPr/>
        </p:nvSpPr>
        <p:spPr>
          <a:xfrm>
            <a:off x="3586691" y="1130260"/>
            <a:ext cx="2238766"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矩形 34"/>
          <p:cNvSpPr/>
          <p:nvPr/>
        </p:nvSpPr>
        <p:spPr>
          <a:xfrm>
            <a:off x="3636643" y="1222592"/>
            <a:ext cx="2188813" cy="1384995"/>
          </a:xfrm>
          <a:prstGeom prst="rect">
            <a:avLst/>
          </a:prstGeom>
        </p:spPr>
        <p:txBody>
          <a:bodyPr wrap="square">
            <a:spAutoFit/>
          </a:bodyPr>
          <a:lstStyle/>
          <a:p>
            <a:r>
              <a:rPr lang="en-US" altLang="zh-CN" sz="1050" dirty="0">
                <a:latin typeface="+mj-ea"/>
                <a:ea typeface="+mj-ea"/>
              </a:rPr>
              <a:t>2007-2009</a:t>
            </a:r>
            <a:r>
              <a:rPr lang="zh-CN" altLang="zh-CN" sz="1050" dirty="0">
                <a:latin typeface="+mj-ea"/>
                <a:ea typeface="+mj-ea"/>
              </a:rPr>
              <a:t>年，《</a:t>
            </a:r>
            <a:r>
              <a:rPr lang="en-US" altLang="zh-CN" sz="1050" dirty="0">
                <a:latin typeface="+mj-ea"/>
                <a:ea typeface="+mj-ea"/>
              </a:rPr>
              <a:t>2007-2009</a:t>
            </a:r>
            <a:r>
              <a:rPr lang="zh-CN" altLang="zh-CN" sz="1050" dirty="0">
                <a:latin typeface="+mj-ea"/>
                <a:ea typeface="+mj-ea"/>
              </a:rPr>
              <a:t>年体育彩票发展实施纲要》全面实施，体育彩票相继推出了“超级大乐透”、新型网点分散即开型体育彩票“顶呱刮”、新单场竞猜游戏“竞彩”等游戏，体育彩票高效率安全运行与创新式健康发展的基础更加扎实。</a:t>
            </a:r>
          </a:p>
        </p:txBody>
      </p:sp>
      <p:sp>
        <p:nvSpPr>
          <p:cNvPr id="36" name="椭圆 35"/>
          <p:cNvSpPr/>
          <p:nvPr/>
        </p:nvSpPr>
        <p:spPr>
          <a:xfrm>
            <a:off x="3820363" y="3738084"/>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p:cNvSpPr/>
          <p:nvPr/>
        </p:nvSpPr>
        <p:spPr>
          <a:xfrm>
            <a:off x="4795910" y="4075458"/>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透明</a:t>
            </a:r>
            <a:endParaRPr lang="zh-CN" altLang="zh-CN" b="1" dirty="0"/>
          </a:p>
        </p:txBody>
      </p:sp>
      <p:sp>
        <p:nvSpPr>
          <p:cNvPr id="38" name="椭圆 37"/>
          <p:cNvSpPr/>
          <p:nvPr/>
        </p:nvSpPr>
        <p:spPr>
          <a:xfrm>
            <a:off x="4989903" y="3736374"/>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矩形 38"/>
          <p:cNvSpPr/>
          <p:nvPr/>
        </p:nvSpPr>
        <p:spPr>
          <a:xfrm>
            <a:off x="4311729" y="5012508"/>
            <a:ext cx="1883595" cy="1384995"/>
          </a:xfrm>
          <a:prstGeom prst="rect">
            <a:avLst/>
          </a:prstGeom>
        </p:spPr>
        <p:txBody>
          <a:bodyPr wrap="square">
            <a:spAutoFit/>
          </a:bodyPr>
          <a:lstStyle/>
          <a:p>
            <a:r>
              <a:rPr lang="en-US" altLang="zh-CN" sz="1050" dirty="0">
                <a:latin typeface="+mj-ea"/>
                <a:ea typeface="+mj-ea"/>
              </a:rPr>
              <a:t>2011</a:t>
            </a:r>
            <a:r>
              <a:rPr lang="zh-CN" altLang="zh-CN" sz="1050" dirty="0">
                <a:latin typeface="+mj-ea"/>
                <a:ea typeface="+mj-ea"/>
              </a:rPr>
              <a:t>年</a:t>
            </a:r>
            <a:r>
              <a:rPr lang="en-US" altLang="zh-CN" sz="1050" dirty="0">
                <a:latin typeface="+mj-ea"/>
                <a:ea typeface="+mj-ea"/>
              </a:rPr>
              <a:t>4</a:t>
            </a:r>
            <a:r>
              <a:rPr lang="zh-CN" altLang="zh-CN" sz="1050" dirty="0">
                <a:latin typeface="+mj-ea"/>
                <a:ea typeface="+mj-ea"/>
              </a:rPr>
              <a:t>月，中国体育彩票实现开奖过程网络直播，接受社会公众和购彩者的监督。同年</a:t>
            </a:r>
            <a:r>
              <a:rPr lang="en-US" altLang="zh-CN" sz="1050" dirty="0">
                <a:latin typeface="+mj-ea"/>
                <a:ea typeface="+mj-ea"/>
              </a:rPr>
              <a:t>7</a:t>
            </a:r>
            <a:r>
              <a:rPr lang="zh-CN" altLang="zh-CN" sz="1050" dirty="0">
                <a:latin typeface="+mj-ea"/>
                <a:ea typeface="+mj-ea"/>
              </a:rPr>
              <a:t>月，位于北京市丰台体育中心的中国体育彩票开奖大厅对外开放，社会公众可持有效证件现场见证、监督体育彩票摇奖、开奖全过程。</a:t>
            </a:r>
          </a:p>
        </p:txBody>
      </p:sp>
      <p:sp>
        <p:nvSpPr>
          <p:cNvPr id="41" name="矩形 40"/>
          <p:cNvSpPr/>
          <p:nvPr/>
        </p:nvSpPr>
        <p:spPr>
          <a:xfrm>
            <a:off x="6093005" y="2804547"/>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精神</a:t>
            </a:r>
            <a:endParaRPr lang="zh-CN" altLang="zh-CN" b="1" dirty="0"/>
          </a:p>
        </p:txBody>
      </p:sp>
      <p:sp>
        <p:nvSpPr>
          <p:cNvPr id="42" name="矩形 41"/>
          <p:cNvSpPr/>
          <p:nvPr/>
        </p:nvSpPr>
        <p:spPr>
          <a:xfrm>
            <a:off x="5940816" y="1222592"/>
            <a:ext cx="2073034" cy="1384995"/>
          </a:xfrm>
          <a:prstGeom prst="rect">
            <a:avLst/>
          </a:prstGeom>
        </p:spPr>
        <p:txBody>
          <a:bodyPr wrap="square">
            <a:spAutoFit/>
          </a:bodyPr>
          <a:lstStyle/>
          <a:p>
            <a:r>
              <a:rPr lang="en-US" altLang="zh-CN" sz="1050" dirty="0">
                <a:latin typeface="+mj-ea"/>
                <a:ea typeface="+mj-ea"/>
              </a:rPr>
              <a:t>2012</a:t>
            </a:r>
            <a:r>
              <a:rPr lang="zh-CN" altLang="zh-CN" sz="1050" dirty="0">
                <a:latin typeface="+mj-ea"/>
                <a:ea typeface="+mj-ea"/>
              </a:rPr>
              <a:t>年</a:t>
            </a:r>
            <a:r>
              <a:rPr lang="en-US" altLang="zh-CN" sz="1050" dirty="0">
                <a:latin typeface="+mj-ea"/>
                <a:ea typeface="+mj-ea"/>
              </a:rPr>
              <a:t>2</a:t>
            </a:r>
            <a:r>
              <a:rPr lang="zh-CN" altLang="zh-CN" sz="1050" dirty="0">
                <a:latin typeface="+mj-ea"/>
                <a:ea typeface="+mj-ea"/>
              </a:rPr>
              <a:t>月，在全国体育彩票工作会议上，责任、诚信、团结、创新的体彩精神被首次正式提出，这是体育彩票多年发展过程中凝聚的精神力量，是一代代体彩工作者共同的价值追求，在社会主义核心价值体系建设中发挥着独特作用。</a:t>
            </a:r>
          </a:p>
        </p:txBody>
      </p:sp>
      <p:sp>
        <p:nvSpPr>
          <p:cNvPr id="44" name="椭圆 43"/>
          <p:cNvSpPr/>
          <p:nvPr/>
        </p:nvSpPr>
        <p:spPr>
          <a:xfrm>
            <a:off x="6293006" y="3734664"/>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p:cNvSpPr/>
          <p:nvPr/>
        </p:nvSpPr>
        <p:spPr>
          <a:xfrm>
            <a:off x="6998575" y="4075458"/>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超越</a:t>
            </a:r>
            <a:endParaRPr lang="zh-CN" altLang="zh-CN" b="1" dirty="0"/>
          </a:p>
        </p:txBody>
      </p:sp>
      <p:sp>
        <p:nvSpPr>
          <p:cNvPr id="46" name="矩形 45"/>
          <p:cNvSpPr/>
          <p:nvPr/>
        </p:nvSpPr>
        <p:spPr>
          <a:xfrm>
            <a:off x="6288714" y="5012508"/>
            <a:ext cx="1717206" cy="1384995"/>
          </a:xfrm>
          <a:prstGeom prst="rect">
            <a:avLst/>
          </a:prstGeom>
        </p:spPr>
        <p:txBody>
          <a:bodyPr wrap="square">
            <a:spAutoFit/>
          </a:bodyPr>
          <a:lstStyle/>
          <a:p>
            <a:r>
              <a:rPr lang="en-US" altLang="zh-CN" sz="1050" dirty="0">
                <a:latin typeface="+mj-ea"/>
                <a:ea typeface="+mj-ea"/>
              </a:rPr>
              <a:t>2012</a:t>
            </a:r>
            <a:r>
              <a:rPr lang="zh-CN" altLang="zh-CN" sz="1050" dirty="0">
                <a:latin typeface="+mj-ea"/>
                <a:ea typeface="+mj-ea"/>
              </a:rPr>
              <a:t>年，体育彩票年发行量突破</a:t>
            </a:r>
            <a:r>
              <a:rPr lang="en-US" altLang="zh-CN" sz="1050" dirty="0">
                <a:latin typeface="+mj-ea"/>
                <a:ea typeface="+mj-ea"/>
              </a:rPr>
              <a:t>1000</a:t>
            </a:r>
            <a:r>
              <a:rPr lang="zh-CN" altLang="zh-CN" sz="1050" dirty="0">
                <a:latin typeface="+mj-ea"/>
                <a:ea typeface="+mj-ea"/>
              </a:rPr>
              <a:t>亿元，筹集公益金</a:t>
            </a:r>
            <a:r>
              <a:rPr lang="en-US" altLang="zh-CN" sz="1050" dirty="0">
                <a:latin typeface="+mj-ea"/>
                <a:ea typeface="+mj-ea"/>
              </a:rPr>
              <a:t>293</a:t>
            </a:r>
            <a:r>
              <a:rPr lang="zh-CN" altLang="zh-CN" sz="1050" dirty="0">
                <a:latin typeface="+mj-ea"/>
                <a:ea typeface="+mj-ea"/>
              </a:rPr>
              <a:t>亿元；</a:t>
            </a:r>
            <a:r>
              <a:rPr lang="en-US" altLang="zh-CN" sz="1050" dirty="0">
                <a:latin typeface="+mj-ea"/>
                <a:ea typeface="+mj-ea"/>
              </a:rPr>
              <a:t>2017</a:t>
            </a:r>
            <a:r>
              <a:rPr lang="zh-CN" altLang="zh-CN" sz="1050" dirty="0">
                <a:latin typeface="+mj-ea"/>
                <a:ea typeface="+mj-ea"/>
              </a:rPr>
              <a:t>年，体育彩票年发行量突破</a:t>
            </a:r>
            <a:r>
              <a:rPr lang="en-US" altLang="zh-CN" sz="1050" dirty="0">
                <a:latin typeface="+mj-ea"/>
                <a:ea typeface="+mj-ea"/>
              </a:rPr>
              <a:t>2000</a:t>
            </a:r>
            <a:r>
              <a:rPr lang="zh-CN" altLang="zh-CN" sz="1050" dirty="0">
                <a:latin typeface="+mj-ea"/>
                <a:ea typeface="+mj-ea"/>
              </a:rPr>
              <a:t>亿元，筹集公益金</a:t>
            </a:r>
            <a:r>
              <a:rPr lang="en-US" altLang="zh-CN" sz="1050" dirty="0">
                <a:latin typeface="+mj-ea"/>
                <a:ea typeface="+mj-ea"/>
              </a:rPr>
              <a:t>523</a:t>
            </a:r>
            <a:r>
              <a:rPr lang="zh-CN" altLang="zh-CN" sz="1050" dirty="0">
                <a:latin typeface="+mj-ea"/>
                <a:ea typeface="+mj-ea"/>
              </a:rPr>
              <a:t>亿元；</a:t>
            </a:r>
            <a:r>
              <a:rPr lang="en-US" altLang="zh-CN" sz="1050" dirty="0">
                <a:latin typeface="+mj-ea"/>
                <a:ea typeface="+mj-ea"/>
              </a:rPr>
              <a:t>2018</a:t>
            </a:r>
            <a:r>
              <a:rPr lang="zh-CN" altLang="zh-CN" sz="1050" dirty="0">
                <a:latin typeface="+mj-ea"/>
                <a:ea typeface="+mj-ea"/>
              </a:rPr>
              <a:t>年，体育彩票年发行量达到</a:t>
            </a:r>
            <a:r>
              <a:rPr lang="en-US" altLang="zh-CN" sz="1050" dirty="0">
                <a:latin typeface="+mj-ea"/>
                <a:ea typeface="+mj-ea"/>
              </a:rPr>
              <a:t>2869</a:t>
            </a:r>
            <a:r>
              <a:rPr lang="zh-CN" altLang="zh-CN" sz="1050" dirty="0">
                <a:latin typeface="+mj-ea"/>
                <a:ea typeface="+mj-ea"/>
              </a:rPr>
              <a:t>亿元，筹集公益金</a:t>
            </a:r>
            <a:r>
              <a:rPr lang="en-US" altLang="zh-CN" sz="1050" dirty="0">
                <a:latin typeface="+mj-ea"/>
                <a:ea typeface="+mj-ea"/>
              </a:rPr>
              <a:t>670</a:t>
            </a:r>
            <a:r>
              <a:rPr lang="zh-CN" altLang="zh-CN" sz="1050" dirty="0">
                <a:latin typeface="+mj-ea"/>
                <a:ea typeface="+mj-ea"/>
              </a:rPr>
              <a:t>亿元。</a:t>
            </a:r>
          </a:p>
        </p:txBody>
      </p:sp>
      <p:sp>
        <p:nvSpPr>
          <p:cNvPr id="48" name="椭圆 47"/>
          <p:cNvSpPr/>
          <p:nvPr/>
        </p:nvSpPr>
        <p:spPr>
          <a:xfrm>
            <a:off x="7328981" y="3743228"/>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矩形 48"/>
          <p:cNvSpPr/>
          <p:nvPr/>
        </p:nvSpPr>
        <p:spPr>
          <a:xfrm>
            <a:off x="8176622" y="2804547"/>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责任</a:t>
            </a:r>
            <a:endParaRPr lang="zh-CN" altLang="zh-CN" b="1" dirty="0"/>
          </a:p>
        </p:txBody>
      </p:sp>
      <p:sp>
        <p:nvSpPr>
          <p:cNvPr id="50" name="圆角矩形 49"/>
          <p:cNvSpPr/>
          <p:nvPr/>
        </p:nvSpPr>
        <p:spPr>
          <a:xfrm>
            <a:off x="8129209" y="1130260"/>
            <a:ext cx="3336752"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0"/>
          <p:cNvSpPr/>
          <p:nvPr/>
        </p:nvSpPr>
        <p:spPr>
          <a:xfrm>
            <a:off x="8129209" y="1188720"/>
            <a:ext cx="3234010" cy="1446550"/>
          </a:xfrm>
          <a:prstGeom prst="rect">
            <a:avLst/>
          </a:prstGeom>
        </p:spPr>
        <p:txBody>
          <a:bodyPr wrap="square">
            <a:spAutoFit/>
          </a:bodyPr>
          <a:lstStyle/>
          <a:p>
            <a:r>
              <a:rPr lang="zh-CN" altLang="zh-CN" sz="800" dirty="0">
                <a:latin typeface="+mj-ea"/>
                <a:ea typeface="+mj-ea"/>
              </a:rPr>
              <a:t>自</a:t>
            </a:r>
            <a:r>
              <a:rPr lang="en-US" altLang="zh-CN" sz="800" dirty="0">
                <a:latin typeface="+mj-ea"/>
                <a:ea typeface="+mj-ea"/>
              </a:rPr>
              <a:t>2017</a:t>
            </a:r>
            <a:r>
              <a:rPr lang="zh-CN" altLang="zh-CN" sz="800" dirty="0">
                <a:latin typeface="+mj-ea"/>
                <a:ea typeface="+mj-ea"/>
              </a:rPr>
              <a:t>年以来，体育彩票系统推进责任彩票建设，借鉴世界彩票协会的责任彩票先进理念和管理框架，结合我国国情，构建了有中国特色的体育彩票责任彩票管理体系，通过明确工作举措和实施路径，全面开展了责任彩票建设工作。</a:t>
            </a:r>
            <a:r>
              <a:rPr lang="en-US" altLang="zh-CN" sz="800" dirty="0">
                <a:latin typeface="+mj-ea"/>
                <a:ea typeface="+mj-ea"/>
              </a:rPr>
              <a:t>2018</a:t>
            </a:r>
            <a:r>
              <a:rPr lang="zh-CN" altLang="zh-CN" sz="800" dirty="0">
                <a:latin typeface="+mj-ea"/>
                <a:ea typeface="+mj-ea"/>
              </a:rPr>
              <a:t>年</a:t>
            </a:r>
            <a:r>
              <a:rPr lang="en-US" altLang="zh-CN" sz="800" dirty="0">
                <a:latin typeface="+mj-ea"/>
                <a:ea typeface="+mj-ea"/>
              </a:rPr>
              <a:t>12</a:t>
            </a:r>
            <a:r>
              <a:rPr lang="zh-CN" altLang="zh-CN" sz="800" dirty="0">
                <a:latin typeface="+mj-ea"/>
                <a:ea typeface="+mj-ea"/>
              </a:rPr>
              <a:t>月，国家体育总局体育彩票管理中心被世界彩票协会授予责任彩票三级认证等级证书，成为中国大陆第一家获得三级认证的彩票发行机构，标志着国际彩票界对中国体育彩票的认可。</a:t>
            </a:r>
            <a:r>
              <a:rPr lang="en-US" altLang="zh-CN" sz="800" dirty="0">
                <a:latin typeface="+mj-ea"/>
                <a:ea typeface="+mj-ea"/>
              </a:rPr>
              <a:t>2017</a:t>
            </a:r>
            <a:r>
              <a:rPr lang="zh-CN" altLang="zh-CN" sz="800" dirty="0">
                <a:latin typeface="+mj-ea"/>
                <a:ea typeface="+mj-ea"/>
              </a:rPr>
              <a:t>年，中国体育彩票制定了《中国体育彩票责任彩票工作三年实施纲要（</a:t>
            </a:r>
            <a:r>
              <a:rPr lang="en-US" altLang="zh-CN" sz="800" dirty="0">
                <a:latin typeface="+mj-ea"/>
                <a:ea typeface="+mj-ea"/>
              </a:rPr>
              <a:t>2018-2020</a:t>
            </a:r>
            <a:r>
              <a:rPr lang="zh-CN" altLang="zh-CN" sz="800" dirty="0">
                <a:latin typeface="+mj-ea"/>
                <a:ea typeface="+mj-ea"/>
              </a:rPr>
              <a:t>）》，大力加强责任彩票体系建设。</a:t>
            </a:r>
            <a:r>
              <a:rPr lang="en-US" altLang="zh-CN" sz="800" dirty="0">
                <a:latin typeface="+mj-ea"/>
                <a:ea typeface="+mj-ea"/>
              </a:rPr>
              <a:t>2018</a:t>
            </a:r>
            <a:r>
              <a:rPr lang="zh-CN" altLang="zh-CN" sz="800" dirty="0">
                <a:latin typeface="+mj-ea"/>
                <a:ea typeface="+mj-ea"/>
              </a:rPr>
              <a:t>年</a:t>
            </a:r>
            <a:r>
              <a:rPr lang="en-US" altLang="zh-CN" sz="800" dirty="0">
                <a:latin typeface="+mj-ea"/>
                <a:ea typeface="+mj-ea"/>
              </a:rPr>
              <a:t>12</a:t>
            </a:r>
            <a:r>
              <a:rPr lang="zh-CN" altLang="zh-CN" sz="800" dirty="0">
                <a:latin typeface="+mj-ea"/>
                <a:ea typeface="+mj-ea"/>
              </a:rPr>
              <a:t>月，中国体育彩票通过世界彩票协会（</a:t>
            </a:r>
            <a:r>
              <a:rPr lang="en-US" altLang="zh-CN" sz="800" dirty="0">
                <a:latin typeface="+mj-ea"/>
                <a:ea typeface="+mj-ea"/>
              </a:rPr>
              <a:t>WLA</a:t>
            </a:r>
            <a:r>
              <a:rPr lang="zh-CN" altLang="zh-CN" sz="800" dirty="0">
                <a:latin typeface="+mj-ea"/>
                <a:ea typeface="+mj-ea"/>
              </a:rPr>
              <a:t>）责任彩票三级认证。</a:t>
            </a:r>
            <a:r>
              <a:rPr lang="en-US" altLang="zh-CN" sz="800" dirty="0">
                <a:latin typeface="+mj-ea"/>
                <a:ea typeface="+mj-ea"/>
              </a:rPr>
              <a:t>2018</a:t>
            </a:r>
            <a:r>
              <a:rPr lang="zh-CN" altLang="zh-CN" sz="800" dirty="0">
                <a:latin typeface="+mj-ea"/>
                <a:ea typeface="+mj-ea"/>
              </a:rPr>
              <a:t>年，《中国体育彩票社会责任报告</a:t>
            </a:r>
            <a:r>
              <a:rPr lang="en-US" altLang="zh-CN" sz="800" dirty="0">
                <a:latin typeface="+mj-ea"/>
                <a:ea typeface="+mj-ea"/>
              </a:rPr>
              <a:t>2017</a:t>
            </a:r>
            <a:r>
              <a:rPr lang="zh-CN" altLang="zh-CN" sz="800" dirty="0">
                <a:latin typeface="+mj-ea"/>
                <a:ea typeface="+mj-ea"/>
              </a:rPr>
              <a:t>》发布，各省（区、市）体育彩票发行和销售机构均发布了年度责任报告。</a:t>
            </a:r>
          </a:p>
        </p:txBody>
      </p:sp>
      <p:sp>
        <p:nvSpPr>
          <p:cNvPr id="53" name="椭圆 52"/>
          <p:cNvSpPr/>
          <p:nvPr/>
        </p:nvSpPr>
        <p:spPr>
          <a:xfrm>
            <a:off x="8375231" y="3741518"/>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矩形 53"/>
          <p:cNvSpPr/>
          <p:nvPr/>
        </p:nvSpPr>
        <p:spPr>
          <a:xfrm>
            <a:off x="8886372" y="4075458"/>
            <a:ext cx="588640"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定向</a:t>
            </a:r>
            <a:endParaRPr lang="zh-CN" altLang="zh-CN" b="1" dirty="0"/>
          </a:p>
        </p:txBody>
      </p:sp>
      <p:sp>
        <p:nvSpPr>
          <p:cNvPr id="55" name="椭圆 54"/>
          <p:cNvSpPr/>
          <p:nvPr/>
        </p:nvSpPr>
        <p:spPr>
          <a:xfrm>
            <a:off x="9120062" y="3741510"/>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圆角矩形 55"/>
          <p:cNvSpPr/>
          <p:nvPr/>
        </p:nvSpPr>
        <p:spPr>
          <a:xfrm>
            <a:off x="8323185" y="4922173"/>
            <a:ext cx="1275115" cy="1589926"/>
          </a:xfrm>
          <a:prstGeom prst="roundRect">
            <a:avLst>
              <a:gd name="adj" fmla="val 7622"/>
            </a:avLst>
          </a:prstGeom>
          <a:solidFill>
            <a:schemeClr val="bg1">
              <a:lumMod val="8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矩形 56"/>
          <p:cNvSpPr/>
          <p:nvPr/>
        </p:nvSpPr>
        <p:spPr>
          <a:xfrm>
            <a:off x="8376212" y="5030216"/>
            <a:ext cx="1263184" cy="1384995"/>
          </a:xfrm>
          <a:prstGeom prst="rect">
            <a:avLst/>
          </a:prstGeom>
        </p:spPr>
        <p:txBody>
          <a:bodyPr wrap="square">
            <a:spAutoFit/>
          </a:bodyPr>
          <a:lstStyle/>
          <a:p>
            <a:r>
              <a:rPr lang="en-US" altLang="zh-CN" sz="1050" dirty="0">
                <a:latin typeface="+mj-ea"/>
                <a:ea typeface="+mj-ea"/>
              </a:rPr>
              <a:t>2017</a:t>
            </a:r>
            <a:r>
              <a:rPr lang="zh-CN" altLang="zh-CN" sz="1050" dirty="0">
                <a:latin typeface="+mj-ea"/>
                <a:ea typeface="+mj-ea"/>
              </a:rPr>
              <a:t>年，在全国体育彩票半年工作会议上，中国体育彩票明确了“建设负责任、可信赖、健康持续发展的国家公益彩票”的发展目标。</a:t>
            </a:r>
          </a:p>
        </p:txBody>
      </p:sp>
      <p:sp>
        <p:nvSpPr>
          <p:cNvPr id="60" name="椭圆 59"/>
          <p:cNvSpPr/>
          <p:nvPr/>
        </p:nvSpPr>
        <p:spPr>
          <a:xfrm>
            <a:off x="10659469" y="3739800"/>
            <a:ext cx="133564" cy="133564"/>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矩形 60"/>
          <p:cNvSpPr/>
          <p:nvPr/>
        </p:nvSpPr>
        <p:spPr>
          <a:xfrm>
            <a:off x="10443714" y="4075457"/>
            <a:ext cx="642248" cy="64633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zh-CN" altLang="en-US" b="1" dirty="0"/>
              <a:t>在</a:t>
            </a:r>
            <a:endParaRPr lang="en-US" altLang="zh-CN" b="1" dirty="0"/>
          </a:p>
          <a:p>
            <a:pPr algn="ctr"/>
            <a:r>
              <a:rPr lang="zh-CN" altLang="en-US" b="1" dirty="0"/>
              <a:t>身边</a:t>
            </a:r>
            <a:endParaRPr lang="zh-CN" altLang="zh-CN" b="1" dirty="0"/>
          </a:p>
        </p:txBody>
      </p:sp>
      <p:sp>
        <p:nvSpPr>
          <p:cNvPr id="62" name="矩形 61"/>
          <p:cNvSpPr/>
          <p:nvPr/>
        </p:nvSpPr>
        <p:spPr>
          <a:xfrm>
            <a:off x="9780383" y="5015821"/>
            <a:ext cx="1945777" cy="1446550"/>
          </a:xfrm>
          <a:prstGeom prst="rect">
            <a:avLst/>
          </a:prstGeom>
        </p:spPr>
        <p:txBody>
          <a:bodyPr wrap="square">
            <a:spAutoFit/>
          </a:bodyPr>
          <a:lstStyle/>
          <a:p>
            <a:r>
              <a:rPr lang="zh-CN" altLang="zh-CN" sz="800" dirty="0">
                <a:latin typeface="+mj-ea"/>
                <a:ea typeface="+mj-ea"/>
              </a:rPr>
              <a:t>现在，您所购买的每一张体育彩票上都有这样一句话——“感谢您为公益事业贡献</a:t>
            </a:r>
            <a:r>
              <a:rPr lang="en-US" altLang="zh-CN" sz="800" dirty="0">
                <a:latin typeface="+mj-ea"/>
                <a:ea typeface="+mj-ea"/>
              </a:rPr>
              <a:t>**</a:t>
            </a:r>
            <a:r>
              <a:rPr lang="zh-CN" altLang="zh-CN" sz="800" dirty="0">
                <a:latin typeface="+mj-ea"/>
                <a:ea typeface="+mj-ea"/>
              </a:rPr>
              <a:t>元，感谢您的随手微公益，成就了体育彩票的大爱心；现在，每一个位于社区、乡村、城市的健身路径、健身步道、</a:t>
            </a:r>
            <a:r>
              <a:rPr lang="en-US" altLang="zh-CN" sz="800" dirty="0">
                <a:latin typeface="+mj-ea"/>
                <a:ea typeface="+mj-ea"/>
              </a:rPr>
              <a:t>15</a:t>
            </a:r>
            <a:r>
              <a:rPr lang="zh-CN" altLang="zh-CN" sz="800" dirty="0">
                <a:latin typeface="+mj-ea"/>
                <a:ea typeface="+mj-ea"/>
              </a:rPr>
              <a:t>分钟健身圈，都来自于购彩者的点滴之爱；现在，和您息息相关的社会保障、医疗卫生、教育、扶贫、抗震救灾、法律援助等社会公益事业，都有体育彩票公益金的力量蕴藏其中；现在，体彩就在你我身边。</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857885" y="285750"/>
            <a:ext cx="6744335" cy="435610"/>
          </a:xfrm>
        </p:spPr>
        <p:txBody>
          <a:bodyPr/>
          <a:lstStyle/>
          <a:p>
            <a:pPr lvl="0">
              <a:spcBef>
                <a:spcPts val="0"/>
              </a:spcBef>
              <a:defRPr/>
            </a:pPr>
            <a:r>
              <a:rPr kumimoji="1" lang="zh-CN" altLang="en-US" dirty="0" smtClean="0"/>
              <a:t>体彩价值观和使命</a:t>
            </a:r>
          </a:p>
        </p:txBody>
      </p:sp>
      <p:sp>
        <p:nvSpPr>
          <p:cNvPr id="12" name="矩形 11"/>
          <p:cNvSpPr/>
          <p:nvPr/>
        </p:nvSpPr>
        <p:spPr>
          <a:xfrm>
            <a:off x="1786890" y="2136775"/>
            <a:ext cx="8832850" cy="2584450"/>
          </a:xfrm>
          <a:prstGeom prst="rect">
            <a:avLst/>
          </a:prstGeom>
        </p:spPr>
        <p:txBody>
          <a:bodyPr wrap="square">
            <a:spAutoFit/>
          </a:bodyPr>
          <a:lstStyle/>
          <a:p>
            <a:pPr algn="ctr">
              <a:lnSpc>
                <a:spcPct val="150000"/>
              </a:lnSpc>
            </a:pPr>
            <a:r>
              <a:rPr lang="zh-CN" altLang="en-US" sz="3600" b="1" dirty="0">
                <a:solidFill>
                  <a:schemeClr val="accent6"/>
                </a:solidFill>
                <a:latin typeface="微软雅黑" panose="020B0503020204020204" pitchFamily="34" charset="-122"/>
                <a:ea typeface="微软雅黑" panose="020B0503020204020204" pitchFamily="34" charset="-122"/>
              </a:rPr>
              <a:t>责任为先、以公益公信为核心，</a:t>
            </a:r>
          </a:p>
          <a:p>
            <a:pPr algn="ctr">
              <a:lnSpc>
                <a:spcPct val="150000"/>
              </a:lnSpc>
            </a:pPr>
            <a:r>
              <a:rPr lang="zh-CN" altLang="en-US" sz="3600" b="1" dirty="0">
                <a:solidFill>
                  <a:schemeClr val="accent6"/>
                </a:solidFill>
                <a:latin typeface="微软雅黑" panose="020B0503020204020204" pitchFamily="34" charset="-122"/>
                <a:ea typeface="微软雅黑" panose="020B0503020204020204" pitchFamily="34" charset="-122"/>
              </a:rPr>
              <a:t>为社会持续筹集公益金，</a:t>
            </a:r>
          </a:p>
          <a:p>
            <a:pPr algn="ctr">
              <a:lnSpc>
                <a:spcPct val="150000"/>
              </a:lnSpc>
            </a:pPr>
            <a:r>
              <a:rPr lang="zh-CN" altLang="en-US" sz="3600" b="1" dirty="0">
                <a:solidFill>
                  <a:schemeClr val="accent6"/>
                </a:solidFill>
                <a:latin typeface="微软雅黑" panose="020B0503020204020204" pitchFamily="34" charset="-122"/>
                <a:ea typeface="微软雅黑" panose="020B0503020204020204" pitchFamily="34" charset="-122"/>
              </a:rPr>
              <a:t>为公众创造健康快乐的生活体验</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857885" y="285750"/>
            <a:ext cx="6744335" cy="435610"/>
          </a:xfrm>
        </p:spPr>
        <p:txBody>
          <a:bodyPr/>
          <a:lstStyle/>
          <a:p>
            <a:pPr>
              <a:spcBef>
                <a:spcPts val="0"/>
              </a:spcBef>
              <a:defRPr/>
            </a:pPr>
            <a:r>
              <a:rPr lang="zh-CN" altLang="en-US" dirty="0" smtClean="0"/>
              <a:t>体彩</a:t>
            </a:r>
            <a:r>
              <a:rPr lang="zh-CN" altLang="en-US" dirty="0"/>
              <a:t>定义“新公益”引领新</a:t>
            </a:r>
            <a:r>
              <a:rPr lang="zh-CN" altLang="en-US" dirty="0" smtClean="0"/>
              <a:t>思潮</a:t>
            </a:r>
            <a:endParaRPr lang="zh-CN" altLang="en-US" dirty="0"/>
          </a:p>
        </p:txBody>
      </p:sp>
      <p:sp>
        <p:nvSpPr>
          <p:cNvPr id="5" name="文本框 4">
            <a:extLst>
              <a:ext uri="{FF2B5EF4-FFF2-40B4-BE49-F238E27FC236}">
                <a16:creationId xmlns:a16="http://schemas.microsoft.com/office/drawing/2014/main" xmlns="" id="{99368A6F-AC3C-42F0-8969-8748BE350ACF}"/>
              </a:ext>
            </a:extLst>
          </p:cNvPr>
          <p:cNvSpPr txBox="1"/>
          <p:nvPr/>
        </p:nvSpPr>
        <p:spPr>
          <a:xfrm>
            <a:off x="2264995" y="2065630"/>
            <a:ext cx="1429181"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何为新公益</a:t>
            </a:r>
            <a:r>
              <a:rPr lang="zh-CN" altLang="en-US" dirty="0">
                <a:latin typeface="微软雅黑" panose="020B0503020204020204" pitchFamily="34" charset="-122"/>
                <a:ea typeface="微软雅黑" panose="020B0503020204020204" pitchFamily="34" charset="-122"/>
              </a:rPr>
              <a:t>？</a:t>
            </a:r>
          </a:p>
        </p:txBody>
      </p:sp>
      <p:sp>
        <p:nvSpPr>
          <p:cNvPr id="6" name="文本框 5">
            <a:extLst>
              <a:ext uri="{FF2B5EF4-FFF2-40B4-BE49-F238E27FC236}">
                <a16:creationId xmlns:a16="http://schemas.microsoft.com/office/drawing/2014/main" xmlns="" id="{D208A61E-AC2C-40FC-ACE2-50114DDF2D1C}"/>
              </a:ext>
            </a:extLst>
          </p:cNvPr>
          <p:cNvSpPr txBox="1"/>
          <p:nvPr/>
        </p:nvSpPr>
        <p:spPr>
          <a:xfrm>
            <a:off x="3778755" y="5432384"/>
            <a:ext cx="4359741" cy="507831"/>
          </a:xfrm>
          <a:prstGeom prst="rect">
            <a:avLst/>
          </a:prstGeom>
          <a:noFill/>
        </p:spPr>
        <p:txBody>
          <a:bodyPr wrap="square" rtlCol="0">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新公益的诞生意味着体彩传播的</a:t>
            </a:r>
            <a:r>
              <a:rPr lang="zh-CN" altLang="en-US" dirty="0" smtClean="0">
                <a:latin typeface="微软雅黑" panose="020B0503020204020204" pitchFamily="34" charset="-122"/>
                <a:ea typeface="微软雅黑" panose="020B0503020204020204" pitchFamily="34" charset="-122"/>
              </a:rPr>
              <a:t>年轻化</a:t>
            </a:r>
            <a:endParaRPr lang="en-US" altLang="zh-CN" dirty="0">
              <a:latin typeface="微软雅黑" panose="020B0503020204020204" pitchFamily="34" charset="-122"/>
              <a:ea typeface="微软雅黑" panose="020B0503020204020204" pitchFamily="34" charset="-122"/>
            </a:endParaRPr>
          </a:p>
        </p:txBody>
      </p:sp>
      <p:grpSp>
        <p:nvGrpSpPr>
          <p:cNvPr id="7" name="组合 4">
            <a:extLst>
              <a:ext uri="{FF2B5EF4-FFF2-40B4-BE49-F238E27FC236}">
                <a16:creationId xmlns:a16="http://schemas.microsoft.com/office/drawing/2014/main" xmlns="" id="{0488E892-B334-48D5-8EAE-DADA9065EF77}"/>
              </a:ext>
            </a:extLst>
          </p:cNvPr>
          <p:cNvGrpSpPr/>
          <p:nvPr/>
        </p:nvGrpSpPr>
        <p:grpSpPr>
          <a:xfrm>
            <a:off x="4278440" y="1244577"/>
            <a:ext cx="3525324" cy="1949885"/>
            <a:chOff x="1513591" y="3093222"/>
            <a:chExt cx="3830820" cy="2118857"/>
          </a:xfrm>
        </p:grpSpPr>
        <p:sp>
          <p:nvSpPr>
            <p:cNvPr id="8" name="文本框 7">
              <a:extLst>
                <a:ext uri="{FF2B5EF4-FFF2-40B4-BE49-F238E27FC236}">
                  <a16:creationId xmlns:a16="http://schemas.microsoft.com/office/drawing/2014/main" xmlns="" id="{0FFBDF10-50AB-4FAE-9034-E8FD71E074ED}"/>
                </a:ext>
              </a:extLst>
            </p:cNvPr>
            <p:cNvSpPr txBox="1"/>
            <p:nvPr/>
          </p:nvSpPr>
          <p:spPr>
            <a:xfrm>
              <a:off x="1513591" y="3428206"/>
              <a:ext cx="3830820" cy="1401685"/>
            </a:xfrm>
            <a:prstGeom prst="rect">
              <a:avLst/>
            </a:prstGeom>
            <a:noFill/>
          </p:spPr>
          <p:txBody>
            <a:bodyPr wrap="none" rtlCol="0">
              <a:spAutoFit/>
            </a:bodyPr>
            <a:lstStyle/>
            <a:p>
              <a:pPr algn="ctr">
                <a:lnSpc>
                  <a:spcPct val="150000"/>
                </a:lnSpc>
              </a:pPr>
              <a:r>
                <a:rPr lang="zh-CN" altLang="en-US" b="1" dirty="0">
                  <a:solidFill>
                    <a:srgbClr val="C4932D"/>
                  </a:solidFill>
                  <a:latin typeface="微软雅黑" panose="020B0503020204020204" pitchFamily="34" charset="-122"/>
                  <a:ea typeface="微软雅黑" panose="020B0503020204020204" pitchFamily="34" charset="-122"/>
                </a:rPr>
                <a:t>既自我</a:t>
              </a:r>
              <a:r>
                <a:rPr lang="en-US" altLang="zh-CN" b="1" dirty="0">
                  <a:solidFill>
                    <a:srgbClr val="C4932D"/>
                  </a:solidFill>
                  <a:latin typeface="微软雅黑" panose="020B0503020204020204" pitchFamily="34" charset="-122"/>
                  <a:ea typeface="微软雅黑" panose="020B0503020204020204" pitchFamily="34" charset="-122"/>
                </a:rPr>
                <a:t>/</a:t>
              </a:r>
              <a:r>
                <a:rPr lang="zh-CN" altLang="en-US" b="1" dirty="0">
                  <a:solidFill>
                    <a:srgbClr val="C4932D"/>
                  </a:solidFill>
                  <a:latin typeface="微软雅黑" panose="020B0503020204020204" pitchFamily="34" charset="-122"/>
                  <a:ea typeface="微软雅黑" panose="020B0503020204020204" pitchFamily="34" charset="-122"/>
                </a:rPr>
                <a:t>也利他</a:t>
              </a:r>
              <a:endParaRPr lang="en-US" altLang="zh-CN" b="1" dirty="0">
                <a:solidFill>
                  <a:srgbClr val="C4932D"/>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rgbClr val="C4932D"/>
                  </a:solidFill>
                  <a:latin typeface="微软雅黑" panose="020B0503020204020204" pitchFamily="34" charset="-122"/>
                  <a:ea typeface="微软雅黑" panose="020B0503020204020204" pitchFamily="34" charset="-122"/>
                </a:rPr>
                <a:t>既讲求回报</a:t>
              </a:r>
              <a:r>
                <a:rPr lang="en-US" altLang="zh-CN" b="1" dirty="0">
                  <a:solidFill>
                    <a:srgbClr val="C4932D"/>
                  </a:solidFill>
                  <a:latin typeface="微软雅黑" panose="020B0503020204020204" pitchFamily="34" charset="-122"/>
                  <a:ea typeface="微软雅黑" panose="020B0503020204020204" pitchFamily="34" charset="-122"/>
                </a:rPr>
                <a:t>/</a:t>
              </a:r>
              <a:r>
                <a:rPr lang="zh-CN" altLang="en-US" b="1" dirty="0">
                  <a:solidFill>
                    <a:srgbClr val="C4932D"/>
                  </a:solidFill>
                  <a:latin typeface="微软雅黑" panose="020B0503020204020204" pitchFamily="34" charset="-122"/>
                  <a:ea typeface="微软雅黑" panose="020B0503020204020204" pitchFamily="34" charset="-122"/>
                </a:rPr>
                <a:t>也乐于奉献</a:t>
              </a:r>
              <a:endParaRPr lang="en-US" altLang="zh-CN" b="1" dirty="0">
                <a:solidFill>
                  <a:srgbClr val="C4932D"/>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rgbClr val="C4932D"/>
                  </a:solidFill>
                  <a:latin typeface="微软雅黑" panose="020B0503020204020204" pitchFamily="34" charset="-122"/>
                  <a:ea typeface="微软雅黑" panose="020B0503020204020204" pitchFamily="34" charset="-122"/>
                </a:rPr>
                <a:t>既注重个人利益</a:t>
              </a:r>
              <a:r>
                <a:rPr lang="en-US" altLang="zh-CN" b="1" dirty="0">
                  <a:solidFill>
                    <a:srgbClr val="C4932D"/>
                  </a:solidFill>
                  <a:latin typeface="微软雅黑" panose="020B0503020204020204" pitchFamily="34" charset="-122"/>
                  <a:ea typeface="微软雅黑" panose="020B0503020204020204" pitchFamily="34" charset="-122"/>
                </a:rPr>
                <a:t>/</a:t>
              </a:r>
              <a:r>
                <a:rPr lang="zh-CN" altLang="en-US" b="1" dirty="0">
                  <a:solidFill>
                    <a:srgbClr val="C4932D"/>
                  </a:solidFill>
                  <a:latin typeface="微软雅黑" panose="020B0503020204020204" pitchFamily="34" charset="-122"/>
                  <a:ea typeface="微软雅黑" panose="020B0503020204020204" pitchFamily="34" charset="-122"/>
                </a:rPr>
                <a:t>也有社会责任感</a:t>
              </a:r>
            </a:p>
          </p:txBody>
        </p:sp>
        <p:sp>
          <p:nvSpPr>
            <p:cNvPr id="9" name="矩形 8">
              <a:extLst>
                <a:ext uri="{FF2B5EF4-FFF2-40B4-BE49-F238E27FC236}">
                  <a16:creationId xmlns:a16="http://schemas.microsoft.com/office/drawing/2014/main" xmlns="" id="{CDBB2628-5E17-438A-860A-2FC913636295}"/>
                </a:ext>
              </a:extLst>
            </p:cNvPr>
            <p:cNvSpPr/>
            <p:nvPr/>
          </p:nvSpPr>
          <p:spPr>
            <a:xfrm>
              <a:off x="1521619" y="3093222"/>
              <a:ext cx="3814762" cy="2118857"/>
            </a:xfrm>
            <a:prstGeom prst="rect">
              <a:avLst/>
            </a:prstGeom>
            <a:noFill/>
            <a:ln w="76200">
              <a:solidFill>
                <a:srgbClr val="C49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pSp>
        <p:nvGrpSpPr>
          <p:cNvPr id="10" name="组合 17">
            <a:extLst>
              <a:ext uri="{FF2B5EF4-FFF2-40B4-BE49-F238E27FC236}">
                <a16:creationId xmlns:a16="http://schemas.microsoft.com/office/drawing/2014/main" xmlns="" id="{F8F95E98-11F3-4CF3-8F88-52EB2281DF67}"/>
              </a:ext>
            </a:extLst>
          </p:cNvPr>
          <p:cNvGrpSpPr/>
          <p:nvPr/>
        </p:nvGrpSpPr>
        <p:grpSpPr>
          <a:xfrm>
            <a:off x="1373552" y="3828171"/>
            <a:ext cx="9635823" cy="1315214"/>
            <a:chOff x="237529" y="6068775"/>
            <a:chExt cx="6620471" cy="1122218"/>
          </a:xfrm>
          <a:solidFill>
            <a:srgbClr val="C4932D"/>
          </a:solidFill>
        </p:grpSpPr>
        <p:sp>
          <p:nvSpPr>
            <p:cNvPr id="11" name="箭头: V 形 8">
              <a:extLst>
                <a:ext uri="{FF2B5EF4-FFF2-40B4-BE49-F238E27FC236}">
                  <a16:creationId xmlns:a16="http://schemas.microsoft.com/office/drawing/2014/main" xmlns="" id="{B2EC3FF8-049D-45D2-8A2E-E8B562D77F1E}"/>
                </a:ext>
              </a:extLst>
            </p:cNvPr>
            <p:cNvSpPr/>
            <p:nvPr/>
          </p:nvSpPr>
          <p:spPr>
            <a:xfrm>
              <a:off x="237529" y="6068775"/>
              <a:ext cx="1972491" cy="112221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认同体彩倡导的公益观念</a:t>
              </a:r>
            </a:p>
          </p:txBody>
        </p:sp>
        <p:sp>
          <p:nvSpPr>
            <p:cNvPr id="13" name="箭头: V 形 14">
              <a:extLst>
                <a:ext uri="{FF2B5EF4-FFF2-40B4-BE49-F238E27FC236}">
                  <a16:creationId xmlns:a16="http://schemas.microsoft.com/office/drawing/2014/main" xmlns="" id="{9334DE76-D14E-4A2B-8C28-5239186FA8FA}"/>
                </a:ext>
              </a:extLst>
            </p:cNvPr>
            <p:cNvSpPr/>
            <p:nvPr/>
          </p:nvSpPr>
          <p:spPr>
            <a:xfrm>
              <a:off x="1793967" y="6068775"/>
              <a:ext cx="1972491" cy="112221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为购彩行为附加价值</a:t>
              </a:r>
            </a:p>
          </p:txBody>
        </p:sp>
        <p:sp>
          <p:nvSpPr>
            <p:cNvPr id="14" name="箭头: V 形 15">
              <a:extLst>
                <a:ext uri="{FF2B5EF4-FFF2-40B4-BE49-F238E27FC236}">
                  <a16:creationId xmlns:a16="http://schemas.microsoft.com/office/drawing/2014/main" xmlns="" id="{34984003-2EC0-4005-A748-FC67D14122EC}"/>
                </a:ext>
              </a:extLst>
            </p:cNvPr>
            <p:cNvSpPr/>
            <p:nvPr/>
          </p:nvSpPr>
          <p:spPr>
            <a:xfrm>
              <a:off x="3329071" y="6068775"/>
              <a:ext cx="1972491" cy="112221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形成公益文化</a:t>
              </a:r>
            </a:p>
          </p:txBody>
        </p:sp>
        <p:sp>
          <p:nvSpPr>
            <p:cNvPr id="15" name="箭头: V 形 16">
              <a:extLst>
                <a:ext uri="{FF2B5EF4-FFF2-40B4-BE49-F238E27FC236}">
                  <a16:creationId xmlns:a16="http://schemas.microsoft.com/office/drawing/2014/main" xmlns="" id="{65F8AEF7-F204-4EE3-B9A1-1794E0B0922E}"/>
                </a:ext>
              </a:extLst>
            </p:cNvPr>
            <p:cNvSpPr/>
            <p:nvPr/>
          </p:nvSpPr>
          <p:spPr>
            <a:xfrm>
              <a:off x="4885509" y="6068775"/>
              <a:ext cx="1972491" cy="112221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推动公益事业发展</a:t>
              </a:r>
            </a:p>
          </p:txBody>
        </p:sp>
      </p:grpSp>
    </p:spTree>
    <p:extLst>
      <p:ext uri="{BB962C8B-B14F-4D97-AF65-F5344CB8AC3E}">
        <p14:creationId xmlns:p14="http://schemas.microsoft.com/office/powerpoint/2010/main" val="1546088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756641" y="2950021"/>
            <a:ext cx="8679025" cy="768350"/>
          </a:xfrm>
          <a:prstGeom prst="rect">
            <a:avLst/>
          </a:prstGeom>
          <a:noFill/>
        </p:spPr>
        <p:txBody>
          <a:bodyPr wrap="square" rtlCol="0">
            <a:spAutoFit/>
          </a:bodyPr>
          <a:lstStyle/>
          <a:p>
            <a:pPr algn="ctr"/>
            <a:r>
              <a:rPr lang="zh-CN" altLang="en-US" sz="4400" b="1" dirty="0">
                <a:solidFill>
                  <a:schemeClr val="accent6"/>
                </a:solidFill>
                <a:latin typeface="微软雅黑" panose="020B0503020204020204" pitchFamily="34" charset="-122"/>
                <a:ea typeface="微软雅黑" panose="020B0503020204020204" pitchFamily="34" charset="-122"/>
              </a:rPr>
              <a:t>你未必光芒万丈，但始终温暖有光</a:t>
            </a:r>
          </a:p>
        </p:txBody>
      </p:sp>
      <p:sp>
        <p:nvSpPr>
          <p:cNvPr id="7" name="文本占位符 1"/>
          <p:cNvSpPr>
            <a:spLocks noGrp="1"/>
          </p:cNvSpPr>
          <p:nvPr>
            <p:ph type="body" sz="quarter" idx="11"/>
          </p:nvPr>
        </p:nvSpPr>
        <p:spPr>
          <a:xfrm>
            <a:off x="858123" y="285728"/>
            <a:ext cx="7010116" cy="435370"/>
          </a:xfrm>
        </p:spPr>
        <p:txBody>
          <a:bodyPr/>
          <a:lstStyle/>
          <a:p>
            <a:r>
              <a:rPr kumimoji="1" lang="zh-CN" altLang="en-US" dirty="0"/>
              <a:t>2020年品牌传播主题</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77" y="1133976"/>
            <a:ext cx="5831094" cy="2309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78" y="3639352"/>
            <a:ext cx="5831094" cy="2277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496" y="1133976"/>
            <a:ext cx="5816837" cy="2267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4496" y="3639352"/>
            <a:ext cx="5816837" cy="2271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文本占位符 1"/>
          <p:cNvSpPr>
            <a:spLocks noGrp="1"/>
          </p:cNvSpPr>
          <p:nvPr>
            <p:ph type="body" sz="quarter" idx="11"/>
          </p:nvPr>
        </p:nvSpPr>
        <p:spPr/>
        <p:txBody>
          <a:bodyPr/>
          <a:lstStyle/>
          <a:p>
            <a:r>
              <a:rPr kumimoji="1" lang="en-US" altLang="zh-CN" dirty="0" smtClean="0"/>
              <a:t>2019</a:t>
            </a:r>
            <a:r>
              <a:rPr kumimoji="1" lang="zh-CN" altLang="en-US" dirty="0" smtClean="0"/>
              <a:t>年体彩品牌活动展示</a:t>
            </a:r>
            <a:endParaRPr kumimoji="1" lang="zh-CN" altLang="en-US" dirty="0"/>
          </a:p>
        </p:txBody>
      </p:sp>
      <p:sp>
        <p:nvSpPr>
          <p:cNvPr id="8" name="文本框 7">
            <a:extLst>
              <a:ext uri="{FF2B5EF4-FFF2-40B4-BE49-F238E27FC236}">
                <a16:creationId xmlns:a16="http://schemas.microsoft.com/office/drawing/2014/main" xmlns="" id="{519020A6-70D8-4D0E-99EA-BA16222D3B3D}"/>
              </a:ext>
            </a:extLst>
          </p:cNvPr>
          <p:cNvSpPr txBox="1"/>
          <p:nvPr/>
        </p:nvSpPr>
        <p:spPr>
          <a:xfrm>
            <a:off x="488436" y="6044446"/>
            <a:ext cx="8988073" cy="377411"/>
          </a:xfrm>
          <a:prstGeom prst="rect">
            <a:avLst/>
          </a:prstGeom>
          <a:noFill/>
        </p:spPr>
        <p:txBody>
          <a:bodyPr wrap="square" rtlCol="0">
            <a:spAutoFit/>
          </a:bodyPr>
          <a:lstStyle/>
          <a:p>
            <a:pPr>
              <a:lnSpc>
                <a:spcPct val="150000"/>
              </a:lnSpc>
            </a:pPr>
            <a:r>
              <a:rPr kumimoji="1" lang="zh-CN" altLang="en-US" sz="1400" dirty="0" smtClean="0">
                <a:latin typeface="微软雅黑" panose="020B0503020204020204" pitchFamily="34" charset="-122"/>
                <a:ea typeface="微软雅黑" panose="020B0503020204020204" pitchFamily="34" charset="-122"/>
              </a:rPr>
              <a:t>致力</a:t>
            </a:r>
            <a:r>
              <a:rPr kumimoji="1" lang="zh-CN" altLang="en-US" sz="1400" dirty="0">
                <a:latin typeface="微软雅黑" panose="020B0503020204020204" pitchFamily="34" charset="-122"/>
                <a:ea typeface="微软雅黑" panose="020B0503020204020204" pitchFamily="34" charset="-122"/>
              </a:rPr>
              <a:t>于</a:t>
            </a:r>
            <a:r>
              <a:rPr kumimoji="1" lang="zh-CN" altLang="en-US" sz="1400" b="1" dirty="0">
                <a:latin typeface="微软雅黑" panose="020B0503020204020204" pitchFamily="34" charset="-122"/>
                <a:ea typeface="微软雅黑" panose="020B0503020204020204" pitchFamily="34" charset="-122"/>
              </a:rPr>
              <a:t>传递体彩的新公益理念</a:t>
            </a:r>
            <a:r>
              <a:rPr kumimoji="1" lang="zh-CN" altLang="en-US" sz="1400" dirty="0">
                <a:latin typeface="微软雅黑" panose="020B0503020204020204" pitchFamily="34" charset="-122"/>
                <a:ea typeface="微软雅黑" panose="020B0503020204020204" pitchFamily="34" charset="-122"/>
              </a:rPr>
              <a:t>，吸引年轻受众群体的关注，取得了良好的品牌营销成果</a:t>
            </a:r>
            <a:endParaRPr kumimoji="1" lang="en-US" altLang="zh-CN" sz="1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857885" y="285750"/>
            <a:ext cx="6744335" cy="435610"/>
          </a:xfrm>
        </p:spPr>
        <p:txBody>
          <a:bodyPr/>
          <a:lstStyle/>
          <a:p>
            <a:pPr>
              <a:spcBef>
                <a:spcPts val="0"/>
              </a:spcBef>
              <a:defRPr/>
            </a:pPr>
            <a:r>
              <a:rPr kumimoji="1" lang="en-US" altLang="zh-CN" dirty="0" smtClean="0"/>
              <a:t>2020</a:t>
            </a:r>
            <a:r>
              <a:rPr kumimoji="1" lang="zh-CN" altLang="en-US" dirty="0"/>
              <a:t>年品牌输出</a:t>
            </a:r>
            <a:r>
              <a:rPr kumimoji="1" lang="zh-CN" altLang="en-US" dirty="0" smtClean="0"/>
              <a:t>内容</a:t>
            </a:r>
            <a:endParaRPr lang="zh-CN" altLang="en-US" dirty="0"/>
          </a:p>
        </p:txBody>
      </p:sp>
      <p:sp>
        <p:nvSpPr>
          <p:cNvPr id="16" name="矩形 15">
            <a:extLst>
              <a:ext uri="{FF2B5EF4-FFF2-40B4-BE49-F238E27FC236}">
                <a16:creationId xmlns:a16="http://schemas.microsoft.com/office/drawing/2014/main" xmlns="" id="{BE33785E-7501-4646-A97D-16E7306AD8DA}"/>
              </a:ext>
            </a:extLst>
          </p:cNvPr>
          <p:cNvSpPr/>
          <p:nvPr/>
        </p:nvSpPr>
        <p:spPr>
          <a:xfrm>
            <a:off x="1366125" y="1080765"/>
            <a:ext cx="9440420" cy="874407"/>
          </a:xfrm>
          <a:prstGeom prst="rect">
            <a:avLst/>
          </a:prstGeom>
        </p:spPr>
        <p:txBody>
          <a:bodyPr wrap="square">
            <a:spAutoFit/>
          </a:bodyPr>
          <a:lstStyle/>
          <a:p>
            <a:pPr>
              <a:lnSpc>
                <a:spcPct val="150000"/>
              </a:lnSpc>
            </a:pPr>
            <a:r>
              <a:rPr kumimoji="1" lang="zh-CN" altLang="en-US" dirty="0">
                <a:latin typeface="微软雅黑" panose="020B0503020204020204" pitchFamily="34" charset="-122"/>
                <a:ea typeface="微软雅黑" panose="020B0503020204020204" pitchFamily="34" charset="-122"/>
              </a:rPr>
              <a:t>经过</a:t>
            </a:r>
            <a:r>
              <a:rPr kumimoji="1" lang="en-US" altLang="zh-CN" dirty="0">
                <a:latin typeface="微软雅黑" panose="020B0503020204020204" pitchFamily="34" charset="-122"/>
                <a:ea typeface="微软雅黑" panose="020B0503020204020204" pitchFamily="34" charset="-122"/>
              </a:rPr>
              <a:t>2019</a:t>
            </a:r>
            <a:r>
              <a:rPr kumimoji="1" lang="zh-CN" altLang="en-US" dirty="0">
                <a:latin typeface="微软雅黑" panose="020B0503020204020204" pitchFamily="34" charset="-122"/>
                <a:ea typeface="微软雅黑" panose="020B0503020204020204" pitchFamily="34" charset="-122"/>
              </a:rPr>
              <a:t>年一系列传播活动过后，“新公益”思潮已经开始渗透进大众的观念</a:t>
            </a:r>
            <a:r>
              <a:rPr kumimoji="1" lang="zh-CN" altLang="en-US" dirty="0" smtClean="0">
                <a:latin typeface="微软雅黑" panose="020B0503020204020204" pitchFamily="34" charset="-122"/>
                <a:ea typeface="微软雅黑" panose="020B0503020204020204" pitchFamily="34" charset="-122"/>
              </a:rPr>
              <a:t>当中，</a:t>
            </a:r>
            <a:endParaRPr kumimoji="1" lang="en-US" altLang="zh-CN" dirty="0" smtClean="0">
              <a:latin typeface="微软雅黑" panose="020B0503020204020204" pitchFamily="34" charset="-122"/>
              <a:ea typeface="微软雅黑" panose="020B0503020204020204" pitchFamily="34" charset="-122"/>
            </a:endParaRPr>
          </a:p>
          <a:p>
            <a:pPr>
              <a:lnSpc>
                <a:spcPct val="150000"/>
              </a:lnSpc>
            </a:pPr>
            <a:r>
              <a:rPr kumimoji="1" lang="en-US" altLang="zh-CN" b="1" dirty="0" smtClean="0">
                <a:latin typeface="微软雅黑" panose="020B0503020204020204" pitchFamily="34" charset="-122"/>
                <a:ea typeface="微软雅黑" panose="020B0503020204020204" pitchFamily="34" charset="-122"/>
              </a:rPr>
              <a:t>2020</a:t>
            </a:r>
            <a:r>
              <a:rPr kumimoji="1" lang="zh-CN" altLang="en-US" b="1" dirty="0">
                <a:latin typeface="微软雅黑" panose="020B0503020204020204" pitchFamily="34" charset="-122"/>
                <a:ea typeface="微软雅黑" panose="020B0503020204020204" pitchFamily="34" charset="-122"/>
              </a:rPr>
              <a:t>年在此基础上应该更上一层</a:t>
            </a:r>
            <a:endParaRPr kumimoji="1" lang="en-US" altLang="zh-CN" b="1"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xmlns="" id="{593E0940-38F3-434C-B260-D7E1FBF2ABD6}"/>
              </a:ext>
            </a:extLst>
          </p:cNvPr>
          <p:cNvPicPr>
            <a:picLocks noChangeAspect="1"/>
          </p:cNvPicPr>
          <p:nvPr/>
        </p:nvPicPr>
        <p:blipFill rotWithShape="1">
          <a:blip r:embed="rId3">
            <a:extLst>
              <a:ext uri="{28A0092B-C50C-407E-A947-70E740481C1C}">
                <a14:useLocalDpi xmlns:a14="http://schemas.microsoft.com/office/drawing/2010/main" val="0"/>
              </a:ext>
            </a:extLst>
          </a:blip>
          <a:srcRect l="15967" t="15963" r="29597" b="38071"/>
          <a:stretch/>
        </p:blipFill>
        <p:spPr>
          <a:xfrm>
            <a:off x="2103481" y="2495027"/>
            <a:ext cx="699471" cy="835479"/>
          </a:xfrm>
          <a:prstGeom prst="rect">
            <a:avLst/>
          </a:prstGeom>
        </p:spPr>
      </p:pic>
      <p:sp>
        <p:nvSpPr>
          <p:cNvPr id="18" name="文本框 17">
            <a:extLst>
              <a:ext uri="{FF2B5EF4-FFF2-40B4-BE49-F238E27FC236}">
                <a16:creationId xmlns:a16="http://schemas.microsoft.com/office/drawing/2014/main" xmlns="" id="{99EDA405-644D-4776-ACB0-D3D8BD94A0D9}"/>
              </a:ext>
            </a:extLst>
          </p:cNvPr>
          <p:cNvSpPr txBox="1"/>
          <p:nvPr/>
        </p:nvSpPr>
        <p:spPr>
          <a:xfrm>
            <a:off x="2829321" y="2774266"/>
            <a:ext cx="3185487" cy="369332"/>
          </a:xfrm>
          <a:prstGeom prst="rect">
            <a:avLst/>
          </a:prstGeom>
          <a:no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持续输出品牌“新公益”概念</a:t>
            </a:r>
            <a:endParaRPr kumimoji="1" lang="en-US" altLang="zh-CN" b="1" dirty="0">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a16="http://schemas.microsoft.com/office/drawing/2014/main" xmlns="" id="{C7BC8579-2F05-46E7-9301-DFF707248B00}"/>
              </a:ext>
            </a:extLst>
          </p:cNvPr>
          <p:cNvPicPr>
            <a:picLocks noChangeAspect="1"/>
          </p:cNvPicPr>
          <p:nvPr/>
        </p:nvPicPr>
        <p:blipFill rotWithShape="1">
          <a:blip r:embed="rId3">
            <a:extLst>
              <a:ext uri="{28A0092B-C50C-407E-A947-70E740481C1C}">
                <a14:useLocalDpi xmlns:a14="http://schemas.microsoft.com/office/drawing/2010/main" val="0"/>
              </a:ext>
            </a:extLst>
          </a:blip>
          <a:srcRect l="15967" t="15963" r="29597" b="38071"/>
          <a:stretch/>
        </p:blipFill>
        <p:spPr>
          <a:xfrm flipH="1">
            <a:off x="8194322" y="3645889"/>
            <a:ext cx="699471" cy="835479"/>
          </a:xfrm>
          <a:prstGeom prst="rect">
            <a:avLst/>
          </a:prstGeom>
        </p:spPr>
      </p:pic>
      <p:pic>
        <p:nvPicPr>
          <p:cNvPr id="20" name="图片 19">
            <a:extLst>
              <a:ext uri="{FF2B5EF4-FFF2-40B4-BE49-F238E27FC236}">
                <a16:creationId xmlns:a16="http://schemas.microsoft.com/office/drawing/2014/main" xmlns="" id="{BCC97C2D-0EE7-43E5-AFAF-E2BD8B573427}"/>
              </a:ext>
            </a:extLst>
          </p:cNvPr>
          <p:cNvPicPr>
            <a:picLocks noChangeAspect="1"/>
          </p:cNvPicPr>
          <p:nvPr/>
        </p:nvPicPr>
        <p:blipFill rotWithShape="1">
          <a:blip r:embed="rId3">
            <a:extLst>
              <a:ext uri="{28A0092B-C50C-407E-A947-70E740481C1C}">
                <a14:useLocalDpi xmlns:a14="http://schemas.microsoft.com/office/drawing/2010/main" val="0"/>
              </a:ext>
            </a:extLst>
          </a:blip>
          <a:srcRect l="15967" t="15963" r="29597" b="38071"/>
          <a:stretch/>
        </p:blipFill>
        <p:spPr>
          <a:xfrm>
            <a:off x="5440443" y="4922708"/>
            <a:ext cx="699471" cy="835479"/>
          </a:xfrm>
          <a:prstGeom prst="rect">
            <a:avLst/>
          </a:prstGeom>
        </p:spPr>
      </p:pic>
      <p:sp>
        <p:nvSpPr>
          <p:cNvPr id="21" name="矩形 20">
            <a:extLst>
              <a:ext uri="{FF2B5EF4-FFF2-40B4-BE49-F238E27FC236}">
                <a16:creationId xmlns:a16="http://schemas.microsoft.com/office/drawing/2014/main" xmlns="" id="{90A3CAB2-4D94-49D8-ACD4-3AADB482EFF9}"/>
              </a:ext>
            </a:extLst>
          </p:cNvPr>
          <p:cNvSpPr/>
          <p:nvPr/>
        </p:nvSpPr>
        <p:spPr>
          <a:xfrm>
            <a:off x="4025017" y="3924709"/>
            <a:ext cx="4570482" cy="369332"/>
          </a:xfrm>
          <a:prstGeom prst="rect">
            <a:avLst/>
          </a:prstGeom>
          <a:no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传递品牌精神“责任、诚信、团结、创新”</a:t>
            </a:r>
            <a:endParaRPr kumimoji="1" lang="en-US" altLang="zh-CN" b="1" dirty="0">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xmlns="" id="{F8BEAB73-4364-4E42-AA8B-CA4049BA3B9C}"/>
              </a:ext>
            </a:extLst>
          </p:cNvPr>
          <p:cNvSpPr/>
          <p:nvPr/>
        </p:nvSpPr>
        <p:spPr>
          <a:xfrm>
            <a:off x="6139914" y="5201947"/>
            <a:ext cx="4108817" cy="369332"/>
          </a:xfrm>
          <a:prstGeom prst="rect">
            <a:avLst/>
          </a:prstGeom>
          <a:noFill/>
        </p:spPr>
        <p:txBody>
          <a:bodyPr wrap="none" rtlCol="0">
            <a:spAutoFit/>
          </a:bodyPr>
          <a:lstStyle/>
          <a:p>
            <a:r>
              <a:rPr kumimoji="1" lang="zh-CN" altLang="en-US" b="1" dirty="0">
                <a:latin typeface="微软雅黑" panose="020B0503020204020204" pitchFamily="34" charset="-122"/>
                <a:ea typeface="微软雅黑" panose="020B0503020204020204" pitchFamily="34" charset="-122"/>
              </a:rPr>
              <a:t>“公益体彩、乐善人生”品牌形象树立</a:t>
            </a:r>
          </a:p>
        </p:txBody>
      </p:sp>
      <p:grpSp>
        <p:nvGrpSpPr>
          <p:cNvPr id="31" name="组 30"/>
          <p:cNvGrpSpPr/>
          <p:nvPr/>
        </p:nvGrpSpPr>
        <p:grpSpPr>
          <a:xfrm>
            <a:off x="6192764" y="5123333"/>
            <a:ext cx="4353316" cy="498462"/>
            <a:chOff x="6192764" y="5126846"/>
            <a:chExt cx="3120321" cy="580293"/>
          </a:xfrm>
        </p:grpSpPr>
        <p:cxnSp>
          <p:nvCxnSpPr>
            <p:cNvPr id="27" name="直接连接符 101">
              <a:extLst>
                <a:ext uri="{FF2B5EF4-FFF2-40B4-BE49-F238E27FC236}">
                  <a16:creationId xmlns:a16="http://schemas.microsoft.com/office/drawing/2014/main" xmlns="" id="{321C3739-9E7D-45D0-A9FB-172D342BFCD0}"/>
                </a:ext>
              </a:extLst>
            </p:cNvPr>
            <p:cNvCxnSpPr>
              <a:cxnSpLocks/>
            </p:cNvCxnSpPr>
            <p:nvPr/>
          </p:nvCxnSpPr>
          <p:spPr>
            <a:xfrm>
              <a:off x="6192764" y="5126846"/>
              <a:ext cx="312024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直接连接符 102">
              <a:extLst>
                <a:ext uri="{FF2B5EF4-FFF2-40B4-BE49-F238E27FC236}">
                  <a16:creationId xmlns:a16="http://schemas.microsoft.com/office/drawing/2014/main" xmlns="" id="{7AA382BA-605A-4089-805F-9F4C75E6AF75}"/>
                </a:ext>
              </a:extLst>
            </p:cNvPr>
            <p:cNvCxnSpPr>
              <a:cxnSpLocks/>
            </p:cNvCxnSpPr>
            <p:nvPr/>
          </p:nvCxnSpPr>
          <p:spPr>
            <a:xfrm>
              <a:off x="6192840" y="5707139"/>
              <a:ext cx="312024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2" name="组 31"/>
          <p:cNvGrpSpPr/>
          <p:nvPr/>
        </p:nvGrpSpPr>
        <p:grpSpPr>
          <a:xfrm>
            <a:off x="3873028" y="3838781"/>
            <a:ext cx="4441174" cy="498462"/>
            <a:chOff x="6192764" y="5126846"/>
            <a:chExt cx="3120321" cy="580293"/>
          </a:xfrm>
        </p:grpSpPr>
        <p:cxnSp>
          <p:nvCxnSpPr>
            <p:cNvPr id="33" name="直接连接符 101">
              <a:extLst>
                <a:ext uri="{FF2B5EF4-FFF2-40B4-BE49-F238E27FC236}">
                  <a16:creationId xmlns:a16="http://schemas.microsoft.com/office/drawing/2014/main" xmlns="" id="{321C3739-9E7D-45D0-A9FB-172D342BFCD0}"/>
                </a:ext>
              </a:extLst>
            </p:cNvPr>
            <p:cNvCxnSpPr>
              <a:cxnSpLocks/>
            </p:cNvCxnSpPr>
            <p:nvPr/>
          </p:nvCxnSpPr>
          <p:spPr>
            <a:xfrm>
              <a:off x="6192764" y="5126846"/>
              <a:ext cx="312024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102">
              <a:extLst>
                <a:ext uri="{FF2B5EF4-FFF2-40B4-BE49-F238E27FC236}">
                  <a16:creationId xmlns:a16="http://schemas.microsoft.com/office/drawing/2014/main" xmlns="" id="{7AA382BA-605A-4089-805F-9F4C75E6AF75}"/>
                </a:ext>
              </a:extLst>
            </p:cNvPr>
            <p:cNvCxnSpPr>
              <a:cxnSpLocks/>
            </p:cNvCxnSpPr>
            <p:nvPr/>
          </p:nvCxnSpPr>
          <p:spPr>
            <a:xfrm>
              <a:off x="6192840" y="5707139"/>
              <a:ext cx="312024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5" name="组 34"/>
          <p:cNvGrpSpPr/>
          <p:nvPr/>
        </p:nvGrpSpPr>
        <p:grpSpPr>
          <a:xfrm>
            <a:off x="2766377" y="2692489"/>
            <a:ext cx="3426388" cy="498462"/>
            <a:chOff x="6192764" y="5126846"/>
            <a:chExt cx="3120321" cy="580293"/>
          </a:xfrm>
        </p:grpSpPr>
        <p:cxnSp>
          <p:nvCxnSpPr>
            <p:cNvPr id="36" name="直接连接符 101">
              <a:extLst>
                <a:ext uri="{FF2B5EF4-FFF2-40B4-BE49-F238E27FC236}">
                  <a16:creationId xmlns:a16="http://schemas.microsoft.com/office/drawing/2014/main" xmlns="" id="{321C3739-9E7D-45D0-A9FB-172D342BFCD0}"/>
                </a:ext>
              </a:extLst>
            </p:cNvPr>
            <p:cNvCxnSpPr>
              <a:cxnSpLocks/>
            </p:cNvCxnSpPr>
            <p:nvPr/>
          </p:nvCxnSpPr>
          <p:spPr>
            <a:xfrm>
              <a:off x="6192764" y="5126846"/>
              <a:ext cx="312024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102">
              <a:extLst>
                <a:ext uri="{FF2B5EF4-FFF2-40B4-BE49-F238E27FC236}">
                  <a16:creationId xmlns:a16="http://schemas.microsoft.com/office/drawing/2014/main" xmlns="" id="{7AA382BA-605A-4089-805F-9F4C75E6AF75}"/>
                </a:ext>
              </a:extLst>
            </p:cNvPr>
            <p:cNvCxnSpPr>
              <a:cxnSpLocks/>
            </p:cNvCxnSpPr>
            <p:nvPr/>
          </p:nvCxnSpPr>
          <p:spPr>
            <a:xfrm>
              <a:off x="6192840" y="5707139"/>
              <a:ext cx="312024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973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857885" y="285750"/>
            <a:ext cx="6744335" cy="435610"/>
          </a:xfrm>
        </p:spPr>
        <p:txBody>
          <a:bodyPr/>
          <a:lstStyle/>
          <a:p>
            <a:pPr>
              <a:spcBef>
                <a:spcPts val="0"/>
              </a:spcBef>
              <a:defRPr/>
            </a:pPr>
            <a:r>
              <a:rPr kumimoji="1" lang="zh-CN" altLang="en-US" dirty="0" smtClean="0"/>
              <a:t>体彩</a:t>
            </a:r>
            <a:r>
              <a:rPr kumimoji="1" lang="zh-CN" altLang="en-US" dirty="0"/>
              <a:t>吉祥物的</a:t>
            </a:r>
            <a:r>
              <a:rPr kumimoji="1" lang="zh-CN" altLang="en-US" dirty="0" smtClean="0"/>
              <a:t>使命</a:t>
            </a:r>
            <a:endParaRPr lang="zh-CN" altLang="en-US" dirty="0"/>
          </a:p>
        </p:txBody>
      </p:sp>
      <p:sp>
        <p:nvSpPr>
          <p:cNvPr id="38" name="矩形 37">
            <a:extLst>
              <a:ext uri="{FF2B5EF4-FFF2-40B4-BE49-F238E27FC236}">
                <a16:creationId xmlns:a16="http://schemas.microsoft.com/office/drawing/2014/main" xmlns="" id="{BE33785E-7501-4646-A97D-16E7306AD8DA}"/>
              </a:ext>
            </a:extLst>
          </p:cNvPr>
          <p:cNvSpPr/>
          <p:nvPr/>
        </p:nvSpPr>
        <p:spPr>
          <a:xfrm>
            <a:off x="4331082" y="1702996"/>
            <a:ext cx="4837301" cy="1338828"/>
          </a:xfrm>
          <a:prstGeom prst="rect">
            <a:avLst/>
          </a:prstGeom>
        </p:spPr>
        <p:txBody>
          <a:bodyPr wrap="square">
            <a:spAutoFit/>
          </a:bodyPr>
          <a:lstStyle/>
          <a:p>
            <a:pPr>
              <a:lnSpc>
                <a:spcPct val="150000"/>
              </a:lnSpc>
            </a:pPr>
            <a:r>
              <a:rPr kumimoji="1" lang="zh-CN" altLang="en-US" dirty="0">
                <a:latin typeface="微软雅黑" panose="020B0503020204020204" pitchFamily="34" charset="-122"/>
                <a:ea typeface="微软雅黑" panose="020B0503020204020204" pitchFamily="34" charset="-122"/>
              </a:rPr>
              <a:t>中国体育彩票可以依托的</a:t>
            </a:r>
            <a:r>
              <a:rPr kumimoji="1" lang="zh-CN" altLang="en-US" b="1" dirty="0">
                <a:latin typeface="微软雅黑" panose="020B0503020204020204" pitchFamily="34" charset="-122"/>
                <a:ea typeface="微软雅黑" panose="020B0503020204020204" pitchFamily="34" charset="-122"/>
              </a:rPr>
              <a:t>品牌形象</a:t>
            </a:r>
            <a:r>
              <a:rPr kumimoji="1" lang="zh-CN" altLang="en-US" b="1" dirty="0" smtClean="0">
                <a:latin typeface="微软雅黑" panose="020B0503020204020204" pitchFamily="34" charset="-122"/>
                <a:ea typeface="微软雅黑" panose="020B0503020204020204" pitchFamily="34" charset="-122"/>
              </a:rPr>
              <a:t>实体</a:t>
            </a:r>
            <a:endParaRPr kumimoji="1" lang="en-US" altLang="zh-CN" dirty="0">
              <a:latin typeface="微软雅黑" panose="020B0503020204020204" pitchFamily="34" charset="-122"/>
              <a:ea typeface="微软雅黑" panose="020B0503020204020204" pitchFamily="34" charset="-122"/>
            </a:endParaRPr>
          </a:p>
          <a:p>
            <a:pPr>
              <a:lnSpc>
                <a:spcPct val="150000"/>
              </a:lnSpc>
            </a:pPr>
            <a:endParaRPr kumimoji="1" lang="en-US" altLang="zh-CN" dirty="0">
              <a:latin typeface="微软雅黑" panose="020B0503020204020204" pitchFamily="34" charset="-122"/>
              <a:ea typeface="微软雅黑" panose="020B0503020204020204" pitchFamily="34" charset="-122"/>
            </a:endParaRPr>
          </a:p>
          <a:p>
            <a:pPr>
              <a:lnSpc>
                <a:spcPct val="150000"/>
              </a:lnSpc>
            </a:pPr>
            <a:r>
              <a:rPr kumimoji="1" lang="zh-CN" altLang="en-US" dirty="0">
                <a:latin typeface="微软雅黑" panose="020B0503020204020204" pitchFamily="34" charset="-122"/>
                <a:ea typeface="微软雅黑" panose="020B0503020204020204" pitchFamily="34" charset="-122"/>
              </a:rPr>
              <a:t>中国体育彩票与</a:t>
            </a:r>
            <a:r>
              <a:rPr kumimoji="1" lang="zh-CN" altLang="en-US" b="1" dirty="0">
                <a:latin typeface="微软雅黑" panose="020B0503020204020204" pitchFamily="34" charset="-122"/>
                <a:ea typeface="微软雅黑" panose="020B0503020204020204" pitchFamily="34" charset="-122"/>
              </a:rPr>
              <a:t>年轻群体沟通的</a:t>
            </a:r>
            <a:r>
              <a:rPr kumimoji="1" lang="zh-CN" altLang="en-US" b="1" dirty="0" smtClean="0">
                <a:latin typeface="微软雅黑" panose="020B0503020204020204" pitchFamily="34" charset="-122"/>
                <a:ea typeface="微软雅黑" panose="020B0503020204020204" pitchFamily="34" charset="-122"/>
              </a:rPr>
              <a:t>代言人</a:t>
            </a:r>
            <a:endParaRPr kumimoji="1" lang="zh-CN" altLang="en-US" b="1" dirty="0">
              <a:latin typeface="微软雅黑" panose="020B0503020204020204" pitchFamily="34" charset="-122"/>
              <a:ea typeface="微软雅黑" panose="020B0503020204020204" pitchFamily="34" charset="-122"/>
            </a:endParaRPr>
          </a:p>
        </p:txBody>
      </p:sp>
      <p:grpSp>
        <p:nvGrpSpPr>
          <p:cNvPr id="39" name="组合 5">
            <a:extLst>
              <a:ext uri="{FF2B5EF4-FFF2-40B4-BE49-F238E27FC236}">
                <a16:creationId xmlns:a16="http://schemas.microsoft.com/office/drawing/2014/main" xmlns="" id="{7A9034C0-BB57-4ADC-BA37-271BFBEDEBD6}"/>
              </a:ext>
            </a:extLst>
          </p:cNvPr>
          <p:cNvGrpSpPr/>
          <p:nvPr/>
        </p:nvGrpSpPr>
        <p:grpSpPr>
          <a:xfrm>
            <a:off x="3765233" y="1654706"/>
            <a:ext cx="484094" cy="484094"/>
            <a:chOff x="753035" y="1421377"/>
            <a:chExt cx="699247" cy="699247"/>
          </a:xfrm>
        </p:grpSpPr>
        <p:sp>
          <p:nvSpPr>
            <p:cNvPr id="40" name="椭圆 39">
              <a:extLst>
                <a:ext uri="{FF2B5EF4-FFF2-40B4-BE49-F238E27FC236}">
                  <a16:creationId xmlns:a16="http://schemas.microsoft.com/office/drawing/2014/main" xmlns="" id="{6BA1FFE2-612C-4B30-B326-4F232C97F40C}"/>
                </a:ext>
              </a:extLst>
            </p:cNvPr>
            <p:cNvSpPr/>
            <p:nvPr/>
          </p:nvSpPr>
          <p:spPr>
            <a:xfrm>
              <a:off x="753035" y="1421377"/>
              <a:ext cx="699247" cy="69924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1" name="文本框 40">
              <a:extLst>
                <a:ext uri="{FF2B5EF4-FFF2-40B4-BE49-F238E27FC236}">
                  <a16:creationId xmlns:a16="http://schemas.microsoft.com/office/drawing/2014/main" xmlns="" id="{246462D0-5453-41E0-84DD-26A8FD14D754}"/>
                </a:ext>
              </a:extLst>
            </p:cNvPr>
            <p:cNvSpPr txBox="1"/>
            <p:nvPr/>
          </p:nvSpPr>
          <p:spPr>
            <a:xfrm>
              <a:off x="844234" y="1522838"/>
              <a:ext cx="526069" cy="444567"/>
            </a:xfrm>
            <a:prstGeom prst="rect">
              <a:avLst/>
            </a:prstGeom>
            <a:noFill/>
          </p:spPr>
          <p:txBody>
            <a:bodyPr wrap="none" rtlCol="0">
              <a:spAutoFit/>
            </a:bodyPr>
            <a:lstStyle/>
            <a:p>
              <a:r>
                <a:rPr lang="zh-CN" altLang="en-US" sz="1400" b="1" dirty="0">
                  <a:solidFill>
                    <a:srgbClr val="FFC000"/>
                  </a:solidFill>
                  <a:latin typeface="微软雅黑" panose="020B0503020204020204" pitchFamily="34" charset="-122"/>
                  <a:ea typeface="微软雅黑" panose="020B0503020204020204" pitchFamily="34" charset="-122"/>
                </a:rPr>
                <a:t>壹</a:t>
              </a:r>
            </a:p>
          </p:txBody>
        </p:sp>
      </p:grpSp>
      <p:grpSp>
        <p:nvGrpSpPr>
          <p:cNvPr id="42" name="组合 18">
            <a:extLst>
              <a:ext uri="{FF2B5EF4-FFF2-40B4-BE49-F238E27FC236}">
                <a16:creationId xmlns:a16="http://schemas.microsoft.com/office/drawing/2014/main" xmlns="" id="{5FBEB438-9E62-4753-A10E-DA0E31421303}"/>
              </a:ext>
            </a:extLst>
          </p:cNvPr>
          <p:cNvGrpSpPr/>
          <p:nvPr/>
        </p:nvGrpSpPr>
        <p:grpSpPr>
          <a:xfrm>
            <a:off x="3774541" y="2531343"/>
            <a:ext cx="484094" cy="484094"/>
            <a:chOff x="753035" y="1421377"/>
            <a:chExt cx="699247" cy="699247"/>
          </a:xfrm>
        </p:grpSpPr>
        <p:sp>
          <p:nvSpPr>
            <p:cNvPr id="43" name="椭圆 42">
              <a:extLst>
                <a:ext uri="{FF2B5EF4-FFF2-40B4-BE49-F238E27FC236}">
                  <a16:creationId xmlns:a16="http://schemas.microsoft.com/office/drawing/2014/main" xmlns="" id="{9E3253B7-D28E-4C44-A9D6-5BE50F1AB929}"/>
                </a:ext>
              </a:extLst>
            </p:cNvPr>
            <p:cNvSpPr/>
            <p:nvPr/>
          </p:nvSpPr>
          <p:spPr>
            <a:xfrm>
              <a:off x="753035" y="1421377"/>
              <a:ext cx="699247" cy="69924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4" name="文本框 43">
              <a:extLst>
                <a:ext uri="{FF2B5EF4-FFF2-40B4-BE49-F238E27FC236}">
                  <a16:creationId xmlns:a16="http://schemas.microsoft.com/office/drawing/2014/main" xmlns="" id="{23630490-F6EA-472E-9386-CD4E83CF1FAD}"/>
                </a:ext>
              </a:extLst>
            </p:cNvPr>
            <p:cNvSpPr txBox="1"/>
            <p:nvPr/>
          </p:nvSpPr>
          <p:spPr>
            <a:xfrm>
              <a:off x="844234" y="1522838"/>
              <a:ext cx="526069" cy="444567"/>
            </a:xfrm>
            <a:prstGeom prst="rect">
              <a:avLst/>
            </a:prstGeom>
            <a:noFill/>
          </p:spPr>
          <p:txBody>
            <a:bodyPr wrap="none" rtlCol="0">
              <a:spAutoFit/>
            </a:bodyPr>
            <a:lstStyle/>
            <a:p>
              <a:r>
                <a:rPr lang="zh-CN" altLang="en-US" sz="1400" b="1" dirty="0">
                  <a:solidFill>
                    <a:srgbClr val="FFC000"/>
                  </a:solidFill>
                  <a:latin typeface="微软雅黑" panose="020B0503020204020204" pitchFamily="34" charset="-122"/>
                  <a:ea typeface="微软雅黑" panose="020B0503020204020204" pitchFamily="34" charset="-122"/>
                </a:rPr>
                <a:t>贰</a:t>
              </a:r>
            </a:p>
          </p:txBody>
        </p:sp>
      </p:grpSp>
      <p:pic>
        <p:nvPicPr>
          <p:cNvPr id="45" name="Picture 2">
            <a:extLst>
              <a:ext uri="{FF2B5EF4-FFF2-40B4-BE49-F238E27FC236}">
                <a16:creationId xmlns:a16="http://schemas.microsoft.com/office/drawing/2014/main" xmlns="" id="{0A010ED0-06D2-4AC0-A003-4BC2F901B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66"/>
          <a:stretch/>
        </p:blipFill>
        <p:spPr bwMode="auto">
          <a:xfrm>
            <a:off x="6609341" y="3799230"/>
            <a:ext cx="3353205" cy="189988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xmlns="" id="{0A010ED0-06D2-4AC0-A003-4BC2F901B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755"/>
          <a:stretch/>
        </p:blipFill>
        <p:spPr bwMode="auto">
          <a:xfrm>
            <a:off x="2235887" y="3799229"/>
            <a:ext cx="3533140" cy="189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799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80476" y="2679661"/>
            <a:ext cx="6686446" cy="646331"/>
          </a:xfrm>
          <a:prstGeom prst="rect">
            <a:avLst/>
          </a:prstGeom>
          <a:noFill/>
        </p:spPr>
        <p:txBody>
          <a:bodyPr wrap="none" rtlCol="0">
            <a:spAutoFit/>
          </a:bodyPr>
          <a:lstStyle/>
          <a:p>
            <a:r>
              <a:rPr kumimoji="1" lang="zh-CN" altLang="en-US" sz="3600" spc="300" dirty="0" smtClean="0"/>
              <a:t>中国体育彩票吉祥物设计要求</a:t>
            </a:r>
            <a:endParaRPr kumimoji="1" lang="zh-CN" altLang="en-US" sz="3600" spc="3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Text_1"/>
          <p:cNvSpPr txBox="1">
            <a:spLocks noChangeArrowheads="1"/>
          </p:cNvSpPr>
          <p:nvPr>
            <p:custDataLst>
              <p:tags r:id="rId1"/>
            </p:custDataLst>
          </p:nvPr>
        </p:nvSpPr>
        <p:spPr bwMode="auto">
          <a:xfrm>
            <a:off x="1261872" y="1435460"/>
            <a:ext cx="9893808" cy="375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50000"/>
              </a:lnSpc>
              <a:spcBef>
                <a:spcPts val="600"/>
              </a:spcBef>
              <a:spcAft>
                <a:spcPts val="600"/>
              </a:spcAft>
            </a:pPr>
            <a:r>
              <a:rPr lang="zh-CN" altLang="en-US" dirty="0">
                <a:latin typeface="微软雅黑" panose="020B0503020204020204" pitchFamily="34" charset="-122"/>
                <a:ea typeface="微软雅黑" panose="020B0503020204020204" pitchFamily="34" charset="-122"/>
              </a:rPr>
              <a:t>为了实现中国体育彩票品牌形象的具象</a:t>
            </a:r>
            <a:r>
              <a:rPr lang="zh-CN" altLang="en-US" dirty="0" smtClean="0">
                <a:latin typeface="微软雅黑" panose="020B0503020204020204" pitchFamily="34" charset="-122"/>
                <a:ea typeface="微软雅黑" panose="020B0503020204020204" pitchFamily="34" charset="-122"/>
              </a:rPr>
              <a:t>化传播，</a:t>
            </a:r>
            <a:endParaRPr lang="en-US" altLang="zh-CN" dirty="0" smtClean="0">
              <a:latin typeface="微软雅黑" panose="020B0503020204020204" pitchFamily="34" charset="-122"/>
              <a:ea typeface="微软雅黑" panose="020B0503020204020204" pitchFamily="34" charset="-122"/>
            </a:endParaRPr>
          </a:p>
          <a:p>
            <a:pPr algn="ctr">
              <a:lnSpc>
                <a:spcPct val="150000"/>
              </a:lnSpc>
              <a:spcBef>
                <a:spcPts val="600"/>
              </a:spcBef>
              <a:spcAft>
                <a:spcPts val="600"/>
              </a:spcAft>
            </a:pPr>
            <a:r>
              <a:rPr lang="zh-CN" altLang="en-US" dirty="0" smtClean="0">
                <a:latin typeface="微软雅黑" panose="020B0503020204020204" pitchFamily="34" charset="-122"/>
                <a:ea typeface="微软雅黑" panose="020B0503020204020204" pitchFamily="34" charset="-122"/>
              </a:rPr>
              <a:t>以生动</a:t>
            </a:r>
            <a:r>
              <a:rPr lang="zh-CN" altLang="en-US" dirty="0">
                <a:latin typeface="微软雅黑" panose="020B0503020204020204" pitchFamily="34" charset="-122"/>
                <a:ea typeface="微软雅黑" panose="020B0503020204020204" pitchFamily="34" charset="-122"/>
              </a:rPr>
              <a:t>化的形象</a:t>
            </a:r>
            <a:r>
              <a:rPr lang="zh-CN" altLang="en-US" dirty="0" smtClean="0">
                <a:latin typeface="微软雅黑" panose="020B0503020204020204" pitchFamily="34" charset="-122"/>
                <a:ea typeface="微软雅黑" panose="020B0503020204020204" pitchFamily="34" charset="-122"/>
              </a:rPr>
              <a:t>载体，实现</a:t>
            </a:r>
            <a:r>
              <a:rPr lang="zh-CN" altLang="en-US" dirty="0">
                <a:latin typeface="微软雅黑" panose="020B0503020204020204" pitchFamily="34" charset="-122"/>
                <a:ea typeface="微软雅黑" panose="020B0503020204020204" pitchFamily="34" charset="-122"/>
              </a:rPr>
              <a:t>更有效的</a:t>
            </a:r>
            <a:r>
              <a:rPr lang="zh-CN" altLang="en-US" dirty="0" smtClean="0">
                <a:latin typeface="微软雅黑" panose="020B0503020204020204" pitchFamily="34" charset="-122"/>
                <a:ea typeface="微软雅黑" panose="020B0503020204020204" pitchFamily="34" charset="-122"/>
              </a:rPr>
              <a:t>用户沟通</a:t>
            </a:r>
            <a:r>
              <a:rPr lang="zh-CN" altLang="en-US" dirty="0">
                <a:latin typeface="微软雅黑" panose="020B0503020204020204" pitchFamily="34" charset="-122"/>
                <a:ea typeface="微软雅黑" panose="020B0503020204020204" pitchFamily="34" charset="-122"/>
              </a:rPr>
              <a:t>，提升体彩品牌认知度和好</a:t>
            </a:r>
            <a:r>
              <a:rPr lang="zh-CN" altLang="en-US" dirty="0" smtClean="0">
                <a:latin typeface="微软雅黑" panose="020B0503020204020204" pitchFamily="34" charset="-122"/>
                <a:ea typeface="微软雅黑" panose="020B0503020204020204" pitchFamily="34" charset="-122"/>
              </a:rPr>
              <a:t>感度</a:t>
            </a:r>
            <a:r>
              <a:rPr lang="zh-CN" altLang="en-US" dirty="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gn="ctr">
              <a:lnSpc>
                <a:spcPct val="150000"/>
              </a:lnSpc>
              <a:spcBef>
                <a:spcPts val="600"/>
              </a:spcBef>
              <a:spcAft>
                <a:spcPts val="600"/>
              </a:spcAft>
            </a:pPr>
            <a:r>
              <a:rPr lang="zh-CN" altLang="en-US" dirty="0" smtClean="0">
                <a:latin typeface="微软雅黑" panose="020B0503020204020204" pitchFamily="34" charset="-122"/>
                <a:ea typeface="微软雅黑" panose="020B0503020204020204" pitchFamily="34" charset="-122"/>
              </a:rPr>
              <a:t>中国</a:t>
            </a:r>
            <a:r>
              <a:rPr lang="zh-CN" altLang="en-US" dirty="0">
                <a:latin typeface="微软雅黑" panose="020B0503020204020204" pitchFamily="34" charset="-122"/>
                <a:ea typeface="微软雅黑" panose="020B0503020204020204" pitchFamily="34" charset="-122"/>
              </a:rPr>
              <a:t>体育</a:t>
            </a:r>
            <a:r>
              <a:rPr lang="zh-CN" altLang="en-US" dirty="0" smtClean="0">
                <a:latin typeface="微软雅黑" panose="020B0503020204020204" pitchFamily="34" charset="-122"/>
                <a:ea typeface="微软雅黑" panose="020B0503020204020204" pitchFamily="34" charset="-122"/>
              </a:rPr>
              <a:t>彩票将于</a:t>
            </a:r>
            <a:r>
              <a:rPr lang="en-US" altLang="zh-CN" dirty="0">
                <a:latin typeface="微软雅黑" panose="020B0503020204020204" pitchFamily="34" charset="-122"/>
                <a:ea typeface="微软雅黑" panose="020B0503020204020204" pitchFamily="34" charset="-122"/>
              </a:rPr>
              <a:t>2020</a:t>
            </a:r>
            <a:r>
              <a:rPr lang="zh-CN" altLang="en-US" dirty="0" smtClean="0">
                <a:latin typeface="微软雅黑" panose="020B0503020204020204" pitchFamily="34" charset="-122"/>
                <a:ea typeface="微软雅黑" panose="020B0503020204020204" pitchFamily="34" charset="-122"/>
              </a:rPr>
              <a:t>年</a:t>
            </a:r>
            <a:r>
              <a:rPr lang="en-US" altLang="zh-CN" dirty="0" smtClean="0">
                <a:latin typeface="微软雅黑" panose="020B0503020204020204" pitchFamily="34" charset="-122"/>
                <a:ea typeface="微软雅黑" panose="020B0503020204020204" pitchFamily="34" charset="-122"/>
              </a:rPr>
              <a:t>3</a:t>
            </a:r>
            <a:r>
              <a:rPr lang="zh-CN" altLang="en-US" dirty="0" smtClean="0">
                <a:latin typeface="微软雅黑" panose="020B0503020204020204" pitchFamily="34" charset="-122"/>
                <a:ea typeface="微软雅黑" panose="020B0503020204020204" pitchFamily="34" charset="-122"/>
              </a:rPr>
              <a:t>月开始</a:t>
            </a:r>
            <a:r>
              <a:rPr lang="zh-CN" altLang="en-US" dirty="0">
                <a:latin typeface="微软雅黑" panose="020B0503020204020204" pitchFamily="34" charset="-122"/>
                <a:ea typeface="微软雅黑" panose="020B0503020204020204" pitchFamily="34" charset="-122"/>
              </a:rPr>
              <a:t>面向全国征集中国体育彩票吉祥物</a:t>
            </a:r>
            <a:r>
              <a:rPr lang="zh-CN" altLang="en-US" dirty="0" smtClean="0">
                <a:latin typeface="微软雅黑" panose="020B0503020204020204" pitchFamily="34" charset="-122"/>
                <a:ea typeface="微软雅黑" panose="020B0503020204020204" pitchFamily="34" charset="-122"/>
              </a:rPr>
              <a:t>设计方案</a:t>
            </a:r>
            <a:r>
              <a:rPr lang="zh-CN" altLang="en-US" dirty="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endParaRPr lang="en-US" altLang="zh-CN" dirty="0">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endParaRPr lang="zh-CN" altLang="en-US" sz="1400" dirty="0">
              <a:latin typeface="微软雅黑" panose="020B0503020204020204" pitchFamily="34" charset="-122"/>
              <a:ea typeface="微软雅黑" panose="020B0503020204020204" pitchFamily="34" charset="-122"/>
            </a:endParaRPr>
          </a:p>
        </p:txBody>
      </p:sp>
      <p:sp>
        <p:nvSpPr>
          <p:cNvPr id="4" name="矩形 3"/>
          <p:cNvSpPr/>
          <p:nvPr/>
        </p:nvSpPr>
        <p:spPr>
          <a:xfrm>
            <a:off x="1453896" y="3456576"/>
            <a:ext cx="9893808" cy="14218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zh-CN" altLang="en-US" b="1" dirty="0">
                <a:latin typeface="+mn-ea"/>
              </a:rPr>
              <a:t>衷心欢迎专业设计机构、专业设计人员、广大购彩者、热心</a:t>
            </a:r>
            <a:r>
              <a:rPr lang="zh-CN" altLang="en-US" b="1" dirty="0" smtClean="0">
                <a:latin typeface="+mn-ea"/>
              </a:rPr>
              <a:t>公众参与</a:t>
            </a:r>
            <a:r>
              <a:rPr lang="zh-CN" altLang="en-US" b="1" dirty="0">
                <a:latin typeface="+mn-ea"/>
              </a:rPr>
              <a:t>本次征集活动，</a:t>
            </a:r>
            <a:r>
              <a:rPr lang="zh-CN" altLang="en-US" b="1" dirty="0" smtClean="0">
                <a:latin typeface="+mn-ea"/>
              </a:rPr>
              <a:t>为体彩吉祥物设计</a:t>
            </a:r>
            <a:r>
              <a:rPr lang="zh-CN" altLang="en-US" b="1" dirty="0">
                <a:latin typeface="+mn-ea"/>
              </a:rPr>
              <a:t>贡献智慧和力量</a:t>
            </a:r>
            <a:r>
              <a:rPr lang="en-US" altLang="zh-CN" b="1" dirty="0">
                <a:latin typeface="+mn-ea"/>
              </a:rPr>
              <a:t>,</a:t>
            </a:r>
            <a:r>
              <a:rPr lang="zh-CN" altLang="en-US" b="1" dirty="0">
                <a:latin typeface="+mn-ea"/>
              </a:rPr>
              <a:t>确保中国体育彩票吉祥物公益性、艺术性、</a:t>
            </a:r>
            <a:r>
              <a:rPr lang="zh-CN" altLang="en-US" b="1" dirty="0" smtClean="0">
                <a:latin typeface="+mn-ea"/>
              </a:rPr>
              <a:t>创新性的</a:t>
            </a:r>
            <a:r>
              <a:rPr lang="zh-CN" altLang="en-US" b="1" dirty="0">
                <a:latin typeface="+mn-ea"/>
              </a:rPr>
              <a:t>展现。</a:t>
            </a:r>
          </a:p>
        </p:txBody>
      </p:sp>
      <p:sp>
        <p:nvSpPr>
          <p:cNvPr id="5" name="TextBox 4"/>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活动概述</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bwMode="auto">
          <a:xfrm>
            <a:off x="853537" y="188913"/>
            <a:ext cx="4306359" cy="671512"/>
          </a:xfrm>
          <a:prstGeom prst="rect">
            <a:avLst/>
          </a:prstGeom>
          <a:noFill/>
          <a:ln w="9525">
            <a:noFill/>
            <a:miter lim="800000"/>
          </a:ln>
        </p:spPr>
        <p:txBody>
          <a:bodyPr anchor="ctr"/>
          <a:lstStyle/>
          <a:p>
            <a:pPr fontAlgn="base">
              <a:lnSpc>
                <a:spcPct val="80000"/>
              </a:lnSpc>
              <a:spcBef>
                <a:spcPct val="20000"/>
              </a:spcBef>
              <a:spcAft>
                <a:spcPct val="0"/>
              </a:spcAft>
              <a:buFont typeface="Arial" panose="020B0604020202020204" pitchFamily="34" charset="0"/>
              <a:buNone/>
            </a:pPr>
            <a:endPar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内容占位符 2"/>
          <p:cNvSpPr txBox="1"/>
          <p:nvPr/>
        </p:nvSpPr>
        <p:spPr bwMode="auto">
          <a:xfrm>
            <a:off x="808355" y="236093"/>
            <a:ext cx="6609715" cy="671195"/>
          </a:xfrm>
          <a:prstGeom prst="rect">
            <a:avLst/>
          </a:prstGeom>
          <a:noFill/>
          <a:ln w="9525">
            <a:noFill/>
            <a:miter lim="800000"/>
          </a:ln>
        </p:spPr>
        <p:txBody>
          <a:bodyPr anchor="ctr"/>
          <a:lstStyle/>
          <a:p>
            <a:pPr fontAlgn="base">
              <a:lnSpc>
                <a:spcPct val="80000"/>
              </a:lnSpc>
              <a:spcBef>
                <a:spcPct val="20000"/>
              </a:spcBef>
              <a:spcAft>
                <a:spcPct val="0"/>
              </a:spcAft>
              <a:buFont typeface="Arial" panose="020B0604020202020204" pitchFamily="34" charset="0"/>
              <a:buNone/>
            </a:pPr>
            <a:r>
              <a:rPr lang="zh-CN" altLang="en-US" sz="2400" b="1" dirty="0">
                <a:latin typeface="微软雅黑" panose="020B0503020204020204" pitchFamily="34" charset="-122"/>
                <a:ea typeface="微软雅黑" panose="020B0503020204020204" pitchFamily="34" charset="-122"/>
                <a:sym typeface="+mn-ea"/>
              </a:rPr>
              <a:t>评选安排</a:t>
            </a:r>
          </a:p>
        </p:txBody>
      </p:sp>
      <p:sp>
        <p:nvSpPr>
          <p:cNvPr id="35" name="矩形 34"/>
          <p:cNvSpPr/>
          <p:nvPr/>
        </p:nvSpPr>
        <p:spPr>
          <a:xfrm>
            <a:off x="5501669" y="3678081"/>
            <a:ext cx="2781133" cy="1061829"/>
          </a:xfrm>
          <a:prstGeom prst="rect">
            <a:avLst/>
          </a:prstGeom>
        </p:spPr>
        <p:txBody>
          <a:bodyPr wrap="square">
            <a:spAutoFit/>
          </a:bodyPr>
          <a:lstStyle/>
          <a:p>
            <a:pPr indent="0" algn="ctr" fontAlgn="auto">
              <a:lnSpc>
                <a:spcPct val="150000"/>
              </a:lnSpc>
              <a:buFont typeface="Arial" panose="020B0604020202020204" pitchFamily="34" charset="0"/>
              <a:buNone/>
            </a:pPr>
            <a:r>
              <a:rPr kumimoji="1" lang="zh-CN" altLang="en-US" b="1" u="sng" dirty="0">
                <a:latin typeface="微软雅黑" panose="020B0503020204020204" pitchFamily="34" charset="-122"/>
                <a:ea typeface="微软雅黑" panose="020B0503020204020204" pitchFamily="34" charset="-122"/>
              </a:rPr>
              <a:t>第二轮评审 </a:t>
            </a:r>
            <a:r>
              <a:rPr kumimoji="1" lang="en-US" altLang="zh-CN" b="1" u="sng" dirty="0">
                <a:latin typeface="微软雅黑" panose="020B0503020204020204" pitchFamily="34" charset="-122"/>
                <a:ea typeface="微软雅黑" panose="020B0503020204020204" pitchFamily="34" charset="-122"/>
              </a:rPr>
              <a:t>10</a:t>
            </a:r>
            <a:r>
              <a:rPr kumimoji="1" lang="zh-CN" altLang="en-US" b="1" u="sng" dirty="0">
                <a:latin typeface="微软雅黑" panose="020B0503020204020204" pitchFamily="34" charset="-122"/>
                <a:ea typeface="微软雅黑" panose="020B0503020204020204" pitchFamily="34" charset="-122"/>
              </a:rPr>
              <a:t>强评审团</a:t>
            </a:r>
            <a:endParaRPr kumimoji="1" lang="zh-CN" altLang="en-US" b="1" dirty="0">
              <a:latin typeface="微软雅黑" panose="020B0503020204020204" pitchFamily="34" charset="-122"/>
              <a:ea typeface="微软雅黑" panose="020B0503020204020204" pitchFamily="34" charset="-122"/>
            </a:endParaRPr>
          </a:p>
          <a:p>
            <a:pPr indent="0" algn="ctr" fontAlgn="auto">
              <a:lnSpc>
                <a:spcPct val="150000"/>
              </a:lnSpc>
              <a:buFont typeface="Arial" panose="020B0604020202020204" pitchFamily="34" charset="0"/>
              <a:buNone/>
            </a:pPr>
            <a:r>
              <a:rPr kumimoji="1" lang="zh-CN" altLang="en-US" sz="1200" dirty="0">
                <a:latin typeface="微软雅黑" panose="020B0503020204020204" pitchFamily="34" charset="-122"/>
                <a:ea typeface="微软雅黑" panose="020B0503020204020204" pitchFamily="34" charset="-122"/>
              </a:rPr>
              <a:t>合作院校</a:t>
            </a:r>
            <a:r>
              <a:rPr kumimoji="1" lang="zh-CN" altLang="en-US" sz="1200" dirty="0" smtClean="0">
                <a:latin typeface="微软雅黑" panose="020B0503020204020204" pitchFamily="34" charset="-122"/>
                <a:ea typeface="微软雅黑" panose="020B0503020204020204" pitchFamily="34" charset="-122"/>
              </a:rPr>
              <a:t>代表</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smtClean="0">
                <a:latin typeface="微软雅黑" panose="020B0503020204020204" pitchFamily="34" charset="-122"/>
                <a:ea typeface="微软雅黑" panose="020B0503020204020204" pitchFamily="34" charset="-122"/>
              </a:rPr>
              <a:t>设计师代表</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媒体</a:t>
            </a:r>
            <a:r>
              <a:rPr kumimoji="1" lang="zh-CN" altLang="en-US" sz="1200" dirty="0" smtClean="0">
                <a:latin typeface="微软雅黑" panose="020B0503020204020204" pitchFamily="34" charset="-122"/>
                <a:ea typeface="微软雅黑" panose="020B0503020204020204" pitchFamily="34" charset="-122"/>
              </a:rPr>
              <a:t>代表</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专业领域意见</a:t>
            </a:r>
            <a:r>
              <a:rPr kumimoji="1" lang="zh-CN" altLang="en-US" sz="1200" dirty="0" smtClean="0">
                <a:latin typeface="微软雅黑" panose="020B0503020204020204" pitchFamily="34" charset="-122"/>
                <a:ea typeface="微软雅黑" panose="020B0503020204020204" pitchFamily="34" charset="-122"/>
              </a:rPr>
              <a:t>领袖</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体彩行业</a:t>
            </a:r>
            <a:r>
              <a:rPr kumimoji="1" lang="zh-CN" altLang="en-US" sz="1200" dirty="0" smtClean="0">
                <a:latin typeface="微软雅黑" panose="020B0503020204020204" pitchFamily="34" charset="-122"/>
                <a:ea typeface="微软雅黑" panose="020B0503020204020204" pitchFamily="34" charset="-122"/>
              </a:rPr>
              <a:t>代表</a:t>
            </a:r>
            <a:endParaRPr kumimoji="1" lang="en-US" altLang="zh-CN" sz="1200" dirty="0">
              <a:latin typeface="微软雅黑" panose="020B0503020204020204" pitchFamily="34" charset="-122"/>
              <a:ea typeface="微软雅黑" panose="020B0503020204020204" pitchFamily="34" charset="-122"/>
            </a:endParaRPr>
          </a:p>
        </p:txBody>
      </p:sp>
      <p:sp>
        <p:nvSpPr>
          <p:cNvPr id="40" name="矩形 39"/>
          <p:cNvSpPr/>
          <p:nvPr/>
        </p:nvSpPr>
        <p:spPr>
          <a:xfrm>
            <a:off x="8179741" y="3678081"/>
            <a:ext cx="2744291" cy="1061829"/>
          </a:xfrm>
          <a:prstGeom prst="rect">
            <a:avLst/>
          </a:prstGeom>
        </p:spPr>
        <p:txBody>
          <a:bodyPr wrap="square">
            <a:spAutoFit/>
          </a:bodyPr>
          <a:lstStyle/>
          <a:p>
            <a:pPr indent="0" algn="ctr" fontAlgn="auto">
              <a:lnSpc>
                <a:spcPct val="150000"/>
              </a:lnSpc>
              <a:buFont typeface="Arial" panose="020B0604020202020204" pitchFamily="34" charset="0"/>
              <a:buNone/>
            </a:pPr>
            <a:r>
              <a:rPr kumimoji="1" lang="zh-CN" altLang="en-US" b="1" u="sng" dirty="0">
                <a:latin typeface="微软雅黑" panose="020B0503020204020204" pitchFamily="34" charset="-122"/>
                <a:ea typeface="微软雅黑" panose="020B0503020204020204" pitchFamily="34" charset="-122"/>
              </a:rPr>
              <a:t>第三轮评审 终审团</a:t>
            </a:r>
          </a:p>
          <a:p>
            <a:pPr indent="0" algn="ctr" fontAlgn="auto">
              <a:lnSpc>
                <a:spcPct val="150000"/>
              </a:lnSpc>
              <a:buFont typeface="Arial" panose="020B0604020202020204" pitchFamily="34" charset="0"/>
              <a:buNone/>
            </a:pPr>
            <a:r>
              <a:rPr kumimoji="1" lang="zh-CN" altLang="en-US" sz="1200" dirty="0">
                <a:latin typeface="微软雅黑" panose="020B0503020204020204" pitchFamily="34" charset="-122"/>
                <a:ea typeface="微软雅黑" panose="020B0503020204020204" pitchFamily="34" charset="-122"/>
              </a:rPr>
              <a:t>体彩领导</a:t>
            </a:r>
            <a:r>
              <a:rPr kumimoji="1" lang="zh-CN" altLang="en-US" sz="1200" dirty="0" smtClean="0">
                <a:latin typeface="微软雅黑" panose="020B0503020204020204" pitchFamily="34" charset="-122"/>
                <a:ea typeface="微软雅黑" panose="020B0503020204020204" pitchFamily="34" charset="-122"/>
              </a:rPr>
              <a:t>代表</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设计领域专业</a:t>
            </a:r>
            <a:r>
              <a:rPr kumimoji="1" lang="zh-CN" altLang="en-US" sz="1200" dirty="0" smtClean="0">
                <a:latin typeface="微软雅黑" panose="020B0503020204020204" pitchFamily="34" charset="-122"/>
                <a:ea typeface="微软雅黑" panose="020B0503020204020204" pitchFamily="34" charset="-122"/>
              </a:rPr>
              <a:t>评审</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媒体</a:t>
            </a:r>
            <a:r>
              <a:rPr kumimoji="1" lang="zh-CN" altLang="en-US" sz="1200" dirty="0" smtClean="0">
                <a:latin typeface="微软雅黑" panose="020B0503020204020204" pitchFamily="34" charset="-122"/>
                <a:ea typeface="微软雅黑" panose="020B0503020204020204" pitchFamily="34" charset="-122"/>
              </a:rPr>
              <a:t>代表</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知名设计和动漫领域意见</a:t>
            </a:r>
            <a:r>
              <a:rPr kumimoji="1" lang="zh-CN" altLang="en-US" sz="1200" dirty="0" smtClean="0">
                <a:latin typeface="微软雅黑" panose="020B0503020204020204" pitchFamily="34" charset="-122"/>
                <a:ea typeface="微软雅黑" panose="020B0503020204020204" pitchFamily="34" charset="-122"/>
              </a:rPr>
              <a:t>领袖</a:t>
            </a:r>
            <a:endParaRPr kumimoji="1" lang="en-US" altLang="zh-CN" sz="1200" dirty="0">
              <a:latin typeface="微软雅黑" panose="020B0503020204020204" pitchFamily="34" charset="-122"/>
              <a:ea typeface="微软雅黑" panose="020B0503020204020204" pitchFamily="34" charset="-122"/>
            </a:endParaRPr>
          </a:p>
        </p:txBody>
      </p:sp>
      <p:sp>
        <p:nvSpPr>
          <p:cNvPr id="11" name="右箭头 10"/>
          <p:cNvSpPr/>
          <p:nvPr/>
        </p:nvSpPr>
        <p:spPr>
          <a:xfrm>
            <a:off x="1132819" y="2242689"/>
            <a:ext cx="10213995" cy="1588081"/>
          </a:xfrm>
          <a:prstGeom prst="rightArrow">
            <a:avLst/>
          </a:prstGeom>
          <a:solidFill>
            <a:schemeClr val="bg1">
              <a:lumMod val="50000"/>
            </a:schemeClr>
          </a:solidFill>
          <a:ln>
            <a:noFill/>
          </a:ln>
          <a:effectLst>
            <a:outerShdw blurRad="63500" algn="ctr" rotWithShape="0">
              <a:prstClr val="black">
                <a:alpha val="40000"/>
              </a:prstClr>
            </a:outerShdw>
          </a:effectLst>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hueOff val="0"/>
                  <a:satOff val="0"/>
                  <a:lumOff val="0"/>
                  <a:alphaOff val="0"/>
                </a:prstClr>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16" name="圆角矩形 15"/>
          <p:cNvSpPr/>
          <p:nvPr/>
        </p:nvSpPr>
        <p:spPr>
          <a:xfrm>
            <a:off x="808619" y="2500899"/>
            <a:ext cx="2047240" cy="798195"/>
          </a:xfrm>
          <a:prstGeom prst="roundRect">
            <a:avLst>
              <a:gd name="adj" fmla="val 50000"/>
            </a:avLst>
          </a:prstGeom>
          <a:solidFill>
            <a:srgbClr val="92D050"/>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17" name="圆角矩形 16"/>
          <p:cNvSpPr/>
          <p:nvPr/>
        </p:nvSpPr>
        <p:spPr>
          <a:xfrm>
            <a:off x="3458324" y="2583449"/>
            <a:ext cx="1797685" cy="798195"/>
          </a:xfrm>
          <a:prstGeom prst="roundRect">
            <a:avLst>
              <a:gd name="adj" fmla="val 50000"/>
            </a:avLst>
          </a:prstGeom>
          <a:solidFill>
            <a:srgbClr val="EB3F43"/>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18" name="圆角矩形 17"/>
          <p:cNvSpPr/>
          <p:nvPr/>
        </p:nvSpPr>
        <p:spPr>
          <a:xfrm>
            <a:off x="5877768" y="2594879"/>
            <a:ext cx="1797685" cy="798195"/>
          </a:xfrm>
          <a:prstGeom prst="roundRect">
            <a:avLst>
              <a:gd name="adj" fmla="val 50000"/>
            </a:avLst>
          </a:prstGeom>
          <a:solidFill>
            <a:srgbClr val="EB3F43"/>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endParaRPr>
          </a:p>
        </p:txBody>
      </p:sp>
      <p:grpSp>
        <p:nvGrpSpPr>
          <p:cNvPr id="21" name="组合 20"/>
          <p:cNvGrpSpPr/>
          <p:nvPr/>
        </p:nvGrpSpPr>
        <p:grpSpPr>
          <a:xfrm>
            <a:off x="1083918" y="2838084"/>
            <a:ext cx="220345" cy="256540"/>
            <a:chOff x="3683997" y="856343"/>
            <a:chExt cx="576394" cy="702571"/>
          </a:xfrm>
          <a:solidFill>
            <a:schemeClr val="bg1"/>
          </a:solidFill>
        </p:grpSpPr>
        <p:sp>
          <p:nvSpPr>
            <p:cNvPr id="23"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25"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grpSp>
      <p:grpSp>
        <p:nvGrpSpPr>
          <p:cNvPr id="26" name="组合 25"/>
          <p:cNvGrpSpPr/>
          <p:nvPr/>
        </p:nvGrpSpPr>
        <p:grpSpPr>
          <a:xfrm>
            <a:off x="3570084" y="2853959"/>
            <a:ext cx="258445" cy="229235"/>
            <a:chOff x="7903081" y="894379"/>
            <a:chExt cx="675141" cy="626498"/>
          </a:xfrm>
          <a:solidFill>
            <a:schemeClr val="bg1"/>
          </a:solidFill>
        </p:grpSpPr>
        <p:sp>
          <p:nvSpPr>
            <p:cNvPr id="27"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44"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45"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grpSp>
      <p:grpSp>
        <p:nvGrpSpPr>
          <p:cNvPr id="46" name="组合 45"/>
          <p:cNvGrpSpPr/>
          <p:nvPr/>
        </p:nvGrpSpPr>
        <p:grpSpPr>
          <a:xfrm>
            <a:off x="6091128" y="2838084"/>
            <a:ext cx="273050" cy="256540"/>
            <a:chOff x="5037571" y="856343"/>
            <a:chExt cx="715006" cy="702571"/>
          </a:xfrm>
          <a:solidFill>
            <a:srgbClr val="00B050"/>
          </a:solidFill>
        </p:grpSpPr>
        <p:sp>
          <p:nvSpPr>
            <p:cNvPr id="47"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48"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49"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grpSp>
      <p:sp>
        <p:nvSpPr>
          <p:cNvPr id="53" name="矩形 52"/>
          <p:cNvSpPr/>
          <p:nvPr/>
        </p:nvSpPr>
        <p:spPr>
          <a:xfrm>
            <a:off x="1328683" y="2630439"/>
            <a:ext cx="1503045" cy="707886"/>
          </a:xfrm>
          <a:prstGeom prst="rect">
            <a:avLst/>
          </a:prstGeom>
        </p:spPr>
        <p:txBody>
          <a:bodyPr wrap="square">
            <a:spAutoFit/>
          </a:bodyPr>
          <a:lstStyle/>
          <a:p>
            <a:pPr marL="0" marR="0" lvl="0" algn="ctr" defTabSz="914400" rtl="0" eaLnBrk="1" fontAlgn="auto" latinLnBrk="0" hangingPunct="1">
              <a:lnSpc>
                <a:spcPct val="100000"/>
              </a:lnSpc>
              <a:spcBef>
                <a:spcPts val="0"/>
              </a:spcBef>
              <a:spcAft>
                <a:spcPts val="0"/>
              </a:spcAft>
              <a:buClrTx/>
              <a:buSzTx/>
              <a:buFontTx/>
              <a:buNone/>
              <a:defRPr/>
            </a:pPr>
            <a:r>
              <a:rPr lang="zh-CN" altLang="en-US" sz="2000" b="1" dirty="0">
                <a:solidFill>
                  <a:prstClr val="white"/>
                </a:solidFill>
                <a:latin typeface="微软雅黑" panose="020B0503020204020204" pitchFamily="34" charset="-122"/>
                <a:ea typeface="微软雅黑" panose="020B0503020204020204" pitchFamily="34" charset="-122"/>
                <a:sym typeface="Arial" panose="020B0604020202020204"/>
              </a:rPr>
              <a:t>大众</a:t>
            </a:r>
            <a:endParaRPr lang="en-US" altLang="zh-CN" sz="2000" b="1" dirty="0">
              <a:solidFill>
                <a:prstClr val="white"/>
              </a:solidFill>
              <a:latin typeface="微软雅黑" panose="020B0503020204020204" pitchFamily="34" charset="-122"/>
              <a:ea typeface="微软雅黑" panose="020B0503020204020204" pitchFamily="34" charset="-122"/>
              <a:sym typeface="Arial" panose="020B0604020202020204"/>
            </a:endParaRPr>
          </a:p>
          <a:p>
            <a:pPr marL="0" marR="0" lvl="0" algn="ctr" defTabSz="914400" rtl="0" eaLnBrk="1" fontAlgn="auto" latinLnBrk="0" hangingPunct="1">
              <a:lnSpc>
                <a:spcPct val="100000"/>
              </a:lnSpc>
              <a:spcBef>
                <a:spcPts val="0"/>
              </a:spcBef>
              <a:spcAft>
                <a:spcPts val="0"/>
              </a:spcAft>
              <a:buClrTx/>
              <a:buSzTx/>
              <a:buFontTx/>
              <a:buNone/>
              <a:defRPr/>
            </a:pPr>
            <a:r>
              <a:rPr lang="zh-CN" altLang="en-US" sz="2000" b="1" dirty="0">
                <a:solidFill>
                  <a:prstClr val="white"/>
                </a:solidFill>
                <a:latin typeface="微软雅黑" panose="020B0503020204020204" pitchFamily="34" charset="-122"/>
                <a:ea typeface="微软雅黑" panose="020B0503020204020204" pitchFamily="34" charset="-122"/>
                <a:sym typeface="Arial" panose="020B0604020202020204"/>
              </a:rPr>
              <a:t>征集期</a:t>
            </a:r>
            <a:endPar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54" name="矩形 53"/>
          <p:cNvSpPr/>
          <p:nvPr/>
        </p:nvSpPr>
        <p:spPr>
          <a:xfrm>
            <a:off x="3777094" y="2646314"/>
            <a:ext cx="1501140" cy="7067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prstClr val="white"/>
                </a:solidFill>
                <a:latin typeface="微软雅黑" panose="020B0503020204020204" pitchFamily="34" charset="-122"/>
                <a:ea typeface="微软雅黑" panose="020B0503020204020204" pitchFamily="34" charset="-122"/>
                <a:sym typeface="Arial" panose="020B0604020202020204"/>
              </a:rPr>
              <a:t>30</a:t>
            </a:r>
            <a:r>
              <a:rPr lang="zh-CN" altLang="en-US" sz="2000" b="1" dirty="0">
                <a:solidFill>
                  <a:prstClr val="white"/>
                </a:solidFill>
                <a:latin typeface="微软雅黑" panose="020B0503020204020204" pitchFamily="34" charset="-122"/>
                <a:ea typeface="微软雅黑" panose="020B0503020204020204" pitchFamily="34" charset="-122"/>
                <a:sym typeface="Arial" panose="020B0604020202020204"/>
              </a:rPr>
              <a:t>件</a:t>
            </a:r>
            <a:endParaRPr lang="en-US" altLang="zh-CN" sz="2000" b="1" dirty="0">
              <a:solidFill>
                <a:prstClr val="white"/>
              </a:solidFill>
              <a:latin typeface="微软雅黑" panose="020B0503020204020204" pitchFamily="34" charset="-122"/>
              <a:ea typeface="微软雅黑" panose="020B0503020204020204" pitchFamily="34" charset="-122"/>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prstClr val="white"/>
                </a:solidFill>
                <a:latin typeface="微软雅黑" panose="020B0503020204020204" pitchFamily="34" charset="-122"/>
                <a:ea typeface="微软雅黑" panose="020B0503020204020204" pitchFamily="34" charset="-122"/>
                <a:sym typeface="Arial" panose="020B0604020202020204"/>
              </a:rPr>
              <a:t>甄选</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rPr>
              <a:t>作品</a:t>
            </a:r>
          </a:p>
        </p:txBody>
      </p:sp>
      <p:sp>
        <p:nvSpPr>
          <p:cNvPr id="56" name="矩形 55"/>
          <p:cNvSpPr/>
          <p:nvPr/>
        </p:nvSpPr>
        <p:spPr>
          <a:xfrm>
            <a:off x="6277818" y="2668539"/>
            <a:ext cx="13208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rPr>
              <a:t>10</a:t>
            </a:r>
            <a:r>
              <a:rPr lang="zh-CN" altLang="en-US" sz="2000" b="1" dirty="0">
                <a:solidFill>
                  <a:prstClr val="white"/>
                </a:solidFill>
                <a:latin typeface="微软雅黑" panose="020B0503020204020204" pitchFamily="34" charset="-122"/>
                <a:ea typeface="微软雅黑" panose="020B0503020204020204" pitchFamily="34" charset="-122"/>
                <a:sym typeface="Arial" panose="020B0604020202020204"/>
              </a:rPr>
              <a:t>件</a:t>
            </a:r>
            <a:endParaRPr lang="en-US" altLang="zh-CN" sz="2000" b="1" dirty="0">
              <a:solidFill>
                <a:prstClr val="white"/>
              </a:solidFill>
              <a:latin typeface="微软雅黑" panose="020B0503020204020204" pitchFamily="34" charset="-122"/>
              <a:ea typeface="微软雅黑" panose="020B0503020204020204" pitchFamily="34" charset="-122"/>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rPr>
              <a:t>优秀作品</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74" name="矩形 73"/>
          <p:cNvSpPr/>
          <p:nvPr/>
        </p:nvSpPr>
        <p:spPr>
          <a:xfrm>
            <a:off x="3084599" y="3687913"/>
            <a:ext cx="2475165" cy="1061829"/>
          </a:xfrm>
          <a:prstGeom prst="rect">
            <a:avLst/>
          </a:prstGeom>
        </p:spPr>
        <p:txBody>
          <a:bodyPr wrap="square">
            <a:spAutoFit/>
          </a:bodyPr>
          <a:lstStyle/>
          <a:p>
            <a:pPr indent="0" algn="ctr" fontAlgn="auto">
              <a:lnSpc>
                <a:spcPct val="150000"/>
              </a:lnSpc>
              <a:buFont typeface="Arial" panose="020B0604020202020204" pitchFamily="34" charset="0"/>
              <a:buNone/>
            </a:pPr>
            <a:r>
              <a:rPr kumimoji="1" lang="zh-CN" altLang="en-US" b="1" u="sng" dirty="0">
                <a:latin typeface="微软雅黑" panose="020B0503020204020204" pitchFamily="34" charset="-122"/>
                <a:ea typeface="微软雅黑" panose="020B0503020204020204" pitchFamily="34" charset="-122"/>
                <a:sym typeface="+mn-ea"/>
              </a:rPr>
              <a:t>第一轮评审 初审团</a:t>
            </a:r>
            <a:endParaRPr kumimoji="1" lang="zh-CN" altLang="en-US" u="sng" dirty="0">
              <a:latin typeface="微软雅黑" panose="020B0503020204020204" pitchFamily="34" charset="-122"/>
              <a:ea typeface="微软雅黑" panose="020B0503020204020204" pitchFamily="34" charset="-122"/>
              <a:sym typeface="+mn-ea"/>
            </a:endParaRPr>
          </a:p>
          <a:p>
            <a:pPr indent="0" algn="ctr" fontAlgn="auto">
              <a:lnSpc>
                <a:spcPct val="150000"/>
              </a:lnSpc>
              <a:buFont typeface="Arial" panose="020B0604020202020204" pitchFamily="34" charset="0"/>
              <a:buNone/>
            </a:pPr>
            <a:r>
              <a:rPr kumimoji="1" lang="zh-CN" altLang="en-US" sz="1200" dirty="0" smtClean="0">
                <a:latin typeface="微软雅黑" panose="020B0503020204020204" pitchFamily="34" charset="-122"/>
                <a:ea typeface="微软雅黑" panose="020B0503020204020204" pitchFamily="34" charset="-122"/>
              </a:rPr>
              <a:t>站酷平台</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设计师</a:t>
            </a:r>
            <a:r>
              <a:rPr kumimoji="1" lang="zh-CN" altLang="en-US" sz="1200" dirty="0" smtClean="0">
                <a:latin typeface="微软雅黑" panose="020B0503020204020204" pitchFamily="34" charset="-122"/>
                <a:ea typeface="微软雅黑" panose="020B0503020204020204" pitchFamily="34" charset="-122"/>
              </a:rPr>
              <a:t>代表</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院校</a:t>
            </a:r>
            <a:r>
              <a:rPr kumimoji="1" lang="zh-CN" altLang="en-US" sz="1200" dirty="0" smtClean="0">
                <a:latin typeface="微软雅黑" panose="020B0503020204020204" pitchFamily="34" charset="-122"/>
                <a:ea typeface="微软雅黑" panose="020B0503020204020204" pitchFamily="34" charset="-122"/>
              </a:rPr>
              <a:t>代表</a:t>
            </a:r>
            <a:r>
              <a:rPr kumimoji="1" lang="en-US" altLang="zh-CN" sz="1200" dirty="0" smtClean="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体彩行业</a:t>
            </a:r>
            <a:r>
              <a:rPr kumimoji="1" lang="zh-CN" altLang="en-US" sz="1200" dirty="0" smtClean="0">
                <a:latin typeface="微软雅黑" panose="020B0503020204020204" pitchFamily="34" charset="-122"/>
                <a:ea typeface="微软雅黑" panose="020B0503020204020204" pitchFamily="34" charset="-122"/>
              </a:rPr>
              <a:t>代表</a:t>
            </a:r>
            <a:endParaRPr kumimoji="1" lang="en-US" altLang="zh-CN" sz="1200" dirty="0">
              <a:latin typeface="微软雅黑" panose="020B0503020204020204" pitchFamily="34" charset="-122"/>
              <a:ea typeface="微软雅黑" panose="020B0503020204020204" pitchFamily="34" charset="-122"/>
            </a:endParaRPr>
          </a:p>
        </p:txBody>
      </p:sp>
      <p:sp>
        <p:nvSpPr>
          <p:cNvPr id="82" name="圆角矩形 81"/>
          <p:cNvSpPr/>
          <p:nvPr/>
        </p:nvSpPr>
        <p:spPr>
          <a:xfrm>
            <a:off x="8185993" y="2552334"/>
            <a:ext cx="1797050" cy="798195"/>
          </a:xfrm>
          <a:prstGeom prst="roundRect">
            <a:avLst>
              <a:gd name="adj" fmla="val 50000"/>
            </a:avLst>
          </a:prstGeom>
          <a:solidFill>
            <a:srgbClr val="EB3F43"/>
          </a:solidFill>
          <a:ln w="15875">
            <a:solidFill>
              <a:schemeClr val="bg1"/>
            </a:solidFill>
          </a:ln>
          <a:effectLst>
            <a:outerShdw blurRad="330200" dist="215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86" name="矩形 85"/>
          <p:cNvSpPr/>
          <p:nvPr/>
        </p:nvSpPr>
        <p:spPr>
          <a:xfrm>
            <a:off x="8604458" y="2640599"/>
            <a:ext cx="1459865" cy="707886"/>
          </a:xfrm>
          <a:prstGeom prst="rect">
            <a:avLst/>
          </a:prstGeom>
        </p:spPr>
        <p:txBody>
          <a:bodyPr wrap="square">
            <a:spAutoFit/>
          </a:bodyPr>
          <a:lstStyle/>
          <a:p>
            <a:pPr marL="0" marR="0" lvl="0" algn="ctr" defTabSz="914400" rtl="0" fontAlgn="auto">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rPr>
              <a:t>1</a:t>
            </a:r>
            <a:r>
              <a:rPr lang="zh-CN" altLang="en-US" sz="2000" b="1" dirty="0">
                <a:solidFill>
                  <a:prstClr val="white"/>
                </a:solidFill>
                <a:latin typeface="微软雅黑" panose="020B0503020204020204" pitchFamily="34" charset="-122"/>
                <a:ea typeface="微软雅黑" panose="020B0503020204020204" pitchFamily="34" charset="-122"/>
                <a:sym typeface="Arial" panose="020B0604020202020204"/>
              </a:rPr>
              <a:t>件</a:t>
            </a: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rPr>
              <a:t>冠军</a:t>
            </a:r>
          </a:p>
          <a:p>
            <a:pPr marL="0" marR="0" lvl="0" algn="ctr" defTabSz="914400" rtl="0" fontAlgn="auto">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Arial" panose="020B0604020202020204"/>
              </a:rPr>
              <a:t>作品出炉</a:t>
            </a:r>
          </a:p>
        </p:txBody>
      </p:sp>
      <p:sp>
        <p:nvSpPr>
          <p:cNvPr id="92" name="虚尾箭头 91"/>
          <p:cNvSpPr/>
          <p:nvPr/>
        </p:nvSpPr>
        <p:spPr>
          <a:xfrm>
            <a:off x="5432390" y="2867294"/>
            <a:ext cx="361315" cy="230505"/>
          </a:xfrm>
          <a:prstGeom prst="stripedRightArrow">
            <a:avLst/>
          </a:prstGeom>
          <a:solidFill>
            <a:srgbClr val="EB3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8" name="虚尾箭头 97"/>
          <p:cNvSpPr/>
          <p:nvPr/>
        </p:nvSpPr>
        <p:spPr>
          <a:xfrm>
            <a:off x="2951876" y="2890668"/>
            <a:ext cx="361315" cy="230505"/>
          </a:xfrm>
          <a:prstGeom prst="stripedRightArrow">
            <a:avLst/>
          </a:prstGeom>
          <a:solidFill>
            <a:srgbClr val="EB3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9" name="虚尾箭头 98"/>
          <p:cNvSpPr/>
          <p:nvPr/>
        </p:nvSpPr>
        <p:spPr>
          <a:xfrm>
            <a:off x="7777053" y="2890154"/>
            <a:ext cx="361315" cy="230505"/>
          </a:xfrm>
          <a:prstGeom prst="stripedRightArrow">
            <a:avLst/>
          </a:prstGeom>
          <a:solidFill>
            <a:srgbClr val="EB3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01" name="组合 100"/>
          <p:cNvGrpSpPr/>
          <p:nvPr/>
        </p:nvGrpSpPr>
        <p:grpSpPr>
          <a:xfrm>
            <a:off x="8539053" y="2815224"/>
            <a:ext cx="273050" cy="256540"/>
            <a:chOff x="5037571" y="856343"/>
            <a:chExt cx="715006" cy="702571"/>
          </a:xfrm>
          <a:solidFill>
            <a:srgbClr val="FFFF00"/>
          </a:solidFill>
        </p:grpSpPr>
        <p:sp>
          <p:nvSpPr>
            <p:cNvPr id="102"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103"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sp>
          <p:nvSpPr>
            <p:cNvPr id="104"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a:endParaRPr>
            </a:p>
          </p:txBody>
        </p:sp>
      </p:grpSp>
      <p:sp>
        <p:nvSpPr>
          <p:cNvPr id="112" name="文本框 111"/>
          <p:cNvSpPr txBox="1"/>
          <p:nvPr/>
        </p:nvSpPr>
        <p:spPr>
          <a:xfrm>
            <a:off x="1448341" y="4146438"/>
            <a:ext cx="868680" cy="368300"/>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评审团</a:t>
            </a:r>
            <a:endParaRPr lang="zh-CN" altLang="en-US"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905377" y="2428963"/>
            <a:ext cx="6314003" cy="2308324"/>
          </a:xfrm>
          <a:prstGeom prst="rect">
            <a:avLst/>
          </a:prstGeom>
        </p:spPr>
        <p:txBody>
          <a:bodyPr wrap="square">
            <a:spAutoFit/>
          </a:bodyPr>
          <a:lstStyle/>
          <a:p>
            <a:pPr>
              <a:lnSpc>
                <a:spcPct val="150000"/>
              </a:lnSpc>
            </a:pPr>
            <a:r>
              <a:rPr lang="zh-CN" altLang="en-US" sz="2400" b="1" kern="100" dirty="0">
                <a:latin typeface="+mj-ea"/>
              </a:rPr>
              <a:t>「</a:t>
            </a:r>
            <a:r>
              <a:rPr lang="zh-CN" altLang="zh-CN" sz="2400" b="1" kern="100" dirty="0">
                <a:solidFill>
                  <a:schemeClr val="tx1"/>
                </a:solidFill>
                <a:latin typeface="+mj-ea"/>
              </a:rPr>
              <a:t>来之于民、用之于民</a:t>
            </a:r>
            <a:r>
              <a:rPr lang="zh-CN" altLang="en-US" sz="2400" b="1" kern="100" dirty="0">
                <a:latin typeface="+mj-ea"/>
              </a:rPr>
              <a:t>」</a:t>
            </a:r>
            <a:endParaRPr lang="zh-CN" altLang="zh-CN" sz="2400" b="1" kern="100" dirty="0">
              <a:solidFill>
                <a:schemeClr val="tx1"/>
              </a:solidFill>
              <a:latin typeface="+mj-ea"/>
            </a:endParaRPr>
          </a:p>
          <a:p>
            <a:pPr>
              <a:lnSpc>
                <a:spcPct val="150000"/>
              </a:lnSpc>
            </a:pPr>
            <a:r>
              <a:rPr lang="zh-CN" altLang="zh-CN" sz="2400" kern="100" dirty="0">
                <a:solidFill>
                  <a:schemeClr val="tx1"/>
                </a:solidFill>
                <a:latin typeface="+mj-ea"/>
              </a:rPr>
              <a:t>中国体育彩票作为国务院特许发行</a:t>
            </a:r>
            <a:r>
              <a:rPr lang="zh-CN" altLang="en-US" sz="2400" kern="100" dirty="0">
                <a:latin typeface="+mj-ea"/>
              </a:rPr>
              <a:t>、</a:t>
            </a:r>
            <a:r>
              <a:rPr lang="zh-CN" altLang="zh-CN" sz="2400" kern="100" dirty="0">
                <a:solidFill>
                  <a:schemeClr val="tx1"/>
                </a:solidFill>
                <a:latin typeface="+mj-ea"/>
              </a:rPr>
              <a:t>销售的国家公益彩票，通过向社会发行体育</a:t>
            </a:r>
            <a:r>
              <a:rPr lang="zh-CN" altLang="zh-CN" sz="2400" kern="100" dirty="0" smtClean="0">
                <a:solidFill>
                  <a:schemeClr val="tx1"/>
                </a:solidFill>
                <a:latin typeface="+mj-ea"/>
              </a:rPr>
              <a:t>彩票</a:t>
            </a:r>
            <a:r>
              <a:rPr lang="zh-CN" altLang="en-US" sz="2400" kern="100" dirty="0">
                <a:latin typeface="+mj-ea"/>
              </a:rPr>
              <a:t>筹集</a:t>
            </a:r>
            <a:r>
              <a:rPr lang="zh-CN" altLang="zh-CN" sz="2400" kern="100" dirty="0" smtClean="0">
                <a:solidFill>
                  <a:schemeClr val="tx1"/>
                </a:solidFill>
                <a:latin typeface="+mj-ea"/>
              </a:rPr>
              <a:t>公益金</a:t>
            </a:r>
            <a:r>
              <a:rPr lang="zh-CN" altLang="zh-CN" sz="2400" kern="100" dirty="0">
                <a:solidFill>
                  <a:schemeClr val="tx1"/>
                </a:solidFill>
                <a:latin typeface="+mj-ea"/>
              </a:rPr>
              <a:t>，广泛用于社会公益事业和体育事业</a:t>
            </a:r>
          </a:p>
        </p:txBody>
      </p:sp>
      <p:sp>
        <p:nvSpPr>
          <p:cNvPr id="6" name="文本占位符 5"/>
          <p:cNvSpPr>
            <a:spLocks noGrp="1"/>
          </p:cNvSpPr>
          <p:nvPr>
            <p:ph type="body" sz="quarter" idx="11"/>
          </p:nvPr>
        </p:nvSpPr>
        <p:spPr/>
        <p:txBody>
          <a:bodyPr/>
          <a:lstStyle/>
          <a:p>
            <a:r>
              <a:rPr kumimoji="1" lang="zh-CN" altLang="en-US" dirty="0"/>
              <a:t>发行宗旨</a:t>
            </a:r>
          </a:p>
        </p:txBody>
      </p:sp>
      <p:pic>
        <p:nvPicPr>
          <p:cNvPr id="22" name="图片 21"/>
          <p:cNvPicPr/>
          <p:nvPr/>
        </p:nvPicPr>
        <p:blipFill>
          <a:blip r:embed="rId2">
            <a:extLst>
              <a:ext uri="{28A0092B-C50C-407E-A947-70E740481C1C}">
                <a14:useLocalDpi xmlns:a14="http://schemas.microsoft.com/office/drawing/2010/main" val="0"/>
              </a:ext>
            </a:extLst>
          </a:blip>
          <a:stretch>
            <a:fillRect/>
          </a:stretch>
        </p:blipFill>
        <p:spPr>
          <a:xfrm>
            <a:off x="858123" y="2171383"/>
            <a:ext cx="3091845" cy="250063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Text_1"/>
          <p:cNvSpPr txBox="1">
            <a:spLocks noChangeArrowheads="1"/>
          </p:cNvSpPr>
          <p:nvPr>
            <p:custDataLst>
              <p:tags r:id="rId1"/>
            </p:custDataLst>
          </p:nvPr>
        </p:nvSpPr>
        <p:spPr bwMode="auto">
          <a:xfrm>
            <a:off x="1527381" y="6112382"/>
            <a:ext cx="9333149" cy="57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50000"/>
              </a:lnSpc>
              <a:spcBef>
                <a:spcPts val="600"/>
              </a:spcBef>
              <a:spcAft>
                <a:spcPts val="600"/>
              </a:spcAft>
            </a:pPr>
            <a:r>
              <a:rPr lang="zh-CN" altLang="en-US" dirty="0">
                <a:latin typeface="微软雅黑" panose="020B0503020204020204" pitchFamily="34" charset="-122"/>
                <a:ea typeface="微软雅黑" panose="020B0503020204020204" pitchFamily="34" charset="-122"/>
              </a:rPr>
              <a:t>*全部奖金均</a:t>
            </a:r>
            <a:r>
              <a:rPr lang="zh-CN" altLang="en-US" dirty="0" smtClean="0">
                <a:latin typeface="微软雅黑" panose="020B0503020204020204" pitchFamily="34" charset="-122"/>
                <a:ea typeface="微软雅黑" panose="020B0503020204020204" pitchFamily="34" charset="-122"/>
              </a:rPr>
              <a:t>为暂拟的税前</a:t>
            </a:r>
            <a:r>
              <a:rPr lang="zh-CN" altLang="en-US" dirty="0">
                <a:latin typeface="微软雅黑" panose="020B0503020204020204" pitchFamily="34" charset="-122"/>
                <a:ea typeface="微软雅黑" panose="020B0503020204020204" pitchFamily="34" charset="-122"/>
              </a:rPr>
              <a:t>金额，将由主办方代扣代缴个人所得税。</a:t>
            </a:r>
          </a:p>
        </p:txBody>
      </p:sp>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奖项设置 </a:t>
            </a:r>
            <a:endParaRPr lang="zh-CN" altLang="en-US" sz="2400" b="1" dirty="0">
              <a:latin typeface="微软雅黑" panose="020B0503020204020204" pitchFamily="34" charset="-122"/>
              <a:ea typeface="微软雅黑" panose="020B0503020204020204" pitchFamily="34" charset="-122"/>
            </a:endParaRPr>
          </a:p>
        </p:txBody>
      </p:sp>
      <p:sp>
        <p:nvSpPr>
          <p:cNvPr id="4" name="矩形 3"/>
          <p:cNvSpPr/>
          <p:nvPr/>
        </p:nvSpPr>
        <p:spPr>
          <a:xfrm>
            <a:off x="7117533" y="4121356"/>
            <a:ext cx="3289168" cy="19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ea"/>
              </a:rPr>
              <a:t>甄选奖</a:t>
            </a:r>
            <a:endParaRPr lang="en-US" altLang="zh-CN"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ea"/>
            </a:endParaRPr>
          </a:p>
          <a:p>
            <a:pPr algn="ctr" fontAlgn="auto">
              <a:lnSpc>
                <a:spcPct val="150000"/>
              </a:lnSpc>
            </a:pPr>
            <a:r>
              <a:rPr lang="en-US" altLang="zh-CN" sz="1600" dirty="0">
                <a:latin typeface="微软雅黑" panose="020B0503020204020204" pitchFamily="34" charset="-122"/>
                <a:ea typeface="微软雅黑" panose="020B0503020204020204" pitchFamily="34" charset="-122"/>
                <a:cs typeface="+mn-lt"/>
              </a:rPr>
              <a:t>30</a:t>
            </a:r>
            <a:r>
              <a:rPr lang="zh-CN" altLang="en-US" sz="1600" dirty="0">
                <a:latin typeface="微软雅黑" panose="020B0503020204020204" pitchFamily="34" charset="-122"/>
                <a:ea typeface="微软雅黑" panose="020B0503020204020204" pitchFamily="34" charset="-122"/>
                <a:cs typeface="+mn-lt"/>
              </a:rPr>
              <a:t>件作品</a:t>
            </a:r>
          </a:p>
          <a:p>
            <a:pPr algn="ctr" fontAlgn="auto">
              <a:lnSpc>
                <a:spcPct val="150000"/>
              </a:lnSpc>
            </a:pPr>
            <a:r>
              <a:rPr lang="zh-CN" altLang="en-US" sz="1600" dirty="0">
                <a:latin typeface="微软雅黑" panose="020B0503020204020204" pitchFamily="34" charset="-122"/>
                <a:ea typeface="微软雅黑" panose="020B0503020204020204" pitchFamily="34" charset="-122"/>
                <a:cs typeface="+mn-ea"/>
                <a:sym typeface="+mn-ea"/>
              </a:rPr>
              <a:t>暂拟</a:t>
            </a:r>
            <a:r>
              <a:rPr lang="en-US" altLang="zh-CN" sz="1600" b="1" dirty="0" smtClean="0">
                <a:latin typeface="微软雅黑" panose="020B0503020204020204" pitchFamily="34" charset="-122"/>
                <a:ea typeface="微软雅黑" panose="020B0503020204020204" pitchFamily="34" charset="-122"/>
                <a:cs typeface="+mn-lt"/>
              </a:rPr>
              <a:t>3,</a:t>
            </a:r>
            <a:r>
              <a:rPr lang="zh-CN" altLang="en-US" sz="1600" b="1" dirty="0">
                <a:latin typeface="微软雅黑" panose="020B0503020204020204" pitchFamily="34" charset="-122"/>
                <a:ea typeface="微软雅黑" panose="020B0503020204020204" pitchFamily="34" charset="-122"/>
                <a:cs typeface="+mn-lt"/>
              </a:rPr>
              <a:t>000元</a:t>
            </a:r>
            <a:r>
              <a:rPr lang="zh-CN" altLang="en-US" sz="1600" dirty="0">
                <a:latin typeface="微软雅黑" panose="020B0503020204020204" pitchFamily="34" charset="-122"/>
                <a:ea typeface="微软雅黑" panose="020B0503020204020204" pitchFamily="34" charset="-122"/>
                <a:cs typeface="+mn-lt"/>
              </a:rPr>
              <a:t>/设计者（团队）</a:t>
            </a:r>
          </a:p>
        </p:txBody>
      </p:sp>
      <p:sp>
        <p:nvSpPr>
          <p:cNvPr id="5" name="矩形 4"/>
          <p:cNvSpPr/>
          <p:nvPr/>
        </p:nvSpPr>
        <p:spPr>
          <a:xfrm>
            <a:off x="1663368" y="1378979"/>
            <a:ext cx="3100656" cy="18031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lnSpc>
                <a:spcPct val="100000"/>
              </a:lnSpc>
            </a:pPr>
            <a:r>
              <a:rPr lang="zh-CN" altLang="en-US" sz="32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冠军奖</a:t>
            </a:r>
            <a:endPar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endParaRPr>
          </a:p>
          <a:p>
            <a:pPr algn="ctr" fontAlgn="auto">
              <a:lnSpc>
                <a:spcPct val="150000"/>
              </a:lnSpc>
            </a:pPr>
            <a:r>
              <a:rPr lang="en-US" sz="1600" dirty="0">
                <a:latin typeface="微软雅黑" panose="020B0503020204020204" pitchFamily="34" charset="-122"/>
                <a:ea typeface="微软雅黑" panose="020B0503020204020204" pitchFamily="34" charset="-122"/>
                <a:cs typeface="+mn-ea"/>
                <a:sym typeface="+mn-ea"/>
              </a:rPr>
              <a:t>1</a:t>
            </a:r>
            <a:r>
              <a:rPr lang="zh-CN" altLang="en-US" sz="1600" dirty="0">
                <a:latin typeface="微软雅黑" panose="020B0503020204020204" pitchFamily="34" charset="-122"/>
                <a:ea typeface="微软雅黑" panose="020B0503020204020204" pitchFamily="34" charset="-122"/>
                <a:cs typeface="+mn-ea"/>
                <a:sym typeface="+mn-ea"/>
              </a:rPr>
              <a:t>件作品</a:t>
            </a:r>
          </a:p>
          <a:p>
            <a:pPr algn="ctr" fontAlgn="auto">
              <a:lnSpc>
                <a:spcPct val="150000"/>
              </a:lnSpc>
            </a:pPr>
            <a:r>
              <a:rPr lang="zh-CN" altLang="en-US" sz="1600" dirty="0" smtClean="0">
                <a:latin typeface="微软雅黑" panose="020B0503020204020204" pitchFamily="34" charset="-122"/>
                <a:ea typeface="微软雅黑" panose="020B0503020204020204" pitchFamily="34" charset="-122"/>
                <a:cs typeface="+mn-ea"/>
                <a:sym typeface="+mn-ea"/>
              </a:rPr>
              <a:t>暂拟</a:t>
            </a:r>
            <a:r>
              <a:rPr lang="en-US" altLang="zh-CN" sz="1600" b="1" dirty="0" smtClean="0">
                <a:latin typeface="微软雅黑" panose="020B0503020204020204" pitchFamily="34" charset="-122"/>
                <a:ea typeface="微软雅黑" panose="020B0503020204020204" pitchFamily="34" charset="-122"/>
                <a:cs typeface="+mn-ea"/>
                <a:sym typeface="+mn-ea"/>
              </a:rPr>
              <a:t>90,000</a:t>
            </a:r>
            <a:r>
              <a:rPr lang="zh-CN" altLang="en-US" sz="1600" b="1" dirty="0">
                <a:latin typeface="微软雅黑" panose="020B0503020204020204" pitchFamily="34" charset="-122"/>
                <a:ea typeface="微软雅黑" panose="020B0503020204020204" pitchFamily="34" charset="-122"/>
                <a:cs typeface="+mn-ea"/>
                <a:sym typeface="+mn-ea"/>
              </a:rPr>
              <a:t>元</a:t>
            </a:r>
            <a:r>
              <a:rPr lang="en-US" altLang="zh-CN" sz="1600" dirty="0">
                <a:latin typeface="微软雅黑" panose="020B0503020204020204" pitchFamily="34" charset="-122"/>
                <a:ea typeface="微软雅黑" panose="020B0503020204020204" pitchFamily="34" charset="-122"/>
                <a:cs typeface="+mn-ea"/>
                <a:sym typeface="+mn-ea"/>
              </a:rPr>
              <a:t>/</a:t>
            </a:r>
            <a:r>
              <a:rPr lang="zh-CN" altLang="en-US" sz="1600" dirty="0">
                <a:latin typeface="微软雅黑" panose="020B0503020204020204" pitchFamily="34" charset="-122"/>
                <a:ea typeface="微软雅黑" panose="020B0503020204020204" pitchFamily="34" charset="-122"/>
                <a:cs typeface="+mn-ea"/>
                <a:sym typeface="+mn-ea"/>
              </a:rPr>
              <a:t>设计者（团队）</a:t>
            </a:r>
          </a:p>
        </p:txBody>
      </p:sp>
      <p:sp>
        <p:nvSpPr>
          <p:cNvPr id="6" name="矩形 5"/>
          <p:cNvSpPr/>
          <p:nvPr/>
        </p:nvSpPr>
        <p:spPr>
          <a:xfrm>
            <a:off x="4434972" y="2878473"/>
            <a:ext cx="3164521" cy="177570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fontAlgn="auto">
              <a:lnSpc>
                <a:spcPct val="100000"/>
              </a:lnSpc>
            </a:pPr>
            <a:r>
              <a:rPr lang="zh-CN" altLang="en-US" sz="32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优秀奖</a:t>
            </a:r>
          </a:p>
          <a:p>
            <a:pPr algn="ctr" fontAlgn="auto">
              <a:lnSpc>
                <a:spcPct val="150000"/>
              </a:lnSpc>
            </a:pPr>
            <a:r>
              <a:rPr lang="en-US" sz="1600" dirty="0">
                <a:latin typeface="微软雅黑" panose="020B0503020204020204" pitchFamily="34" charset="-122"/>
                <a:ea typeface="微软雅黑" panose="020B0503020204020204" pitchFamily="34" charset="-122"/>
                <a:cs typeface="+mn-ea"/>
                <a:sym typeface="+mn-ea"/>
              </a:rPr>
              <a:t>10</a:t>
            </a:r>
            <a:r>
              <a:rPr lang="zh-CN" altLang="en-US" sz="1600" dirty="0">
                <a:latin typeface="微软雅黑" panose="020B0503020204020204" pitchFamily="34" charset="-122"/>
                <a:ea typeface="微软雅黑" panose="020B0503020204020204" pitchFamily="34" charset="-122"/>
                <a:cs typeface="+mn-ea"/>
                <a:sym typeface="+mn-ea"/>
              </a:rPr>
              <a:t>件作品</a:t>
            </a:r>
          </a:p>
          <a:p>
            <a:pPr algn="ctr" fontAlgn="auto">
              <a:lnSpc>
                <a:spcPct val="150000"/>
              </a:lnSpc>
            </a:pPr>
            <a:r>
              <a:rPr lang="zh-CN" altLang="en-US" sz="1600" dirty="0">
                <a:latin typeface="微软雅黑" panose="020B0503020204020204" pitchFamily="34" charset="-122"/>
                <a:ea typeface="微软雅黑" panose="020B0503020204020204" pitchFamily="34" charset="-122"/>
                <a:cs typeface="+mn-ea"/>
                <a:sym typeface="+mn-ea"/>
              </a:rPr>
              <a:t>暂拟</a:t>
            </a:r>
            <a:r>
              <a:rPr lang="en-US" altLang="zh-CN" sz="1600" b="1" dirty="0" smtClean="0">
                <a:latin typeface="微软雅黑" panose="020B0503020204020204" pitchFamily="34" charset="-122"/>
                <a:ea typeface="微软雅黑" panose="020B0503020204020204" pitchFamily="34" charset="-122"/>
                <a:cs typeface="+mn-ea"/>
                <a:sym typeface="+mn-ea"/>
              </a:rPr>
              <a:t>10,000</a:t>
            </a:r>
            <a:r>
              <a:rPr lang="zh-CN" altLang="en-US" sz="1600" b="1" dirty="0">
                <a:latin typeface="微软雅黑" panose="020B0503020204020204" pitchFamily="34" charset="-122"/>
                <a:ea typeface="微软雅黑" panose="020B0503020204020204" pitchFamily="34" charset="-122"/>
                <a:cs typeface="+mn-ea"/>
                <a:sym typeface="+mn-ea"/>
              </a:rPr>
              <a:t>元</a:t>
            </a:r>
            <a:r>
              <a:rPr lang="en-US" altLang="zh-CN" sz="1600" dirty="0">
                <a:latin typeface="微软雅黑" panose="020B0503020204020204" pitchFamily="34" charset="-122"/>
                <a:ea typeface="微软雅黑" panose="020B0503020204020204" pitchFamily="34" charset="-122"/>
                <a:cs typeface="+mn-ea"/>
                <a:sym typeface="+mn-ea"/>
              </a:rPr>
              <a:t>/</a:t>
            </a:r>
            <a:r>
              <a:rPr lang="zh-CN" altLang="en-US" sz="1600" dirty="0">
                <a:latin typeface="微软雅黑" panose="020B0503020204020204" pitchFamily="34" charset="-122"/>
                <a:ea typeface="微软雅黑" panose="020B0503020204020204" pitchFamily="34" charset="-122"/>
                <a:cs typeface="+mn-ea"/>
                <a:sym typeface="+mn-ea"/>
              </a:rPr>
              <a:t>设计者（团队）</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472608">
            <a:off x="1107028" y="991958"/>
            <a:ext cx="1242938" cy="100159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设计</a:t>
            </a:r>
            <a:r>
              <a:rPr lang="zh-CN" altLang="en-US" sz="2400" b="1" dirty="0">
                <a:latin typeface="微软雅黑" panose="020B0503020204020204" pitchFamily="34" charset="-122"/>
                <a:ea typeface="微软雅黑" panose="020B0503020204020204" pitchFamily="34" charset="-122"/>
              </a:rPr>
              <a:t>要求</a:t>
            </a:r>
          </a:p>
        </p:txBody>
      </p:sp>
      <p:sp>
        <p:nvSpPr>
          <p:cNvPr id="9" name="矩形 8"/>
          <p:cNvSpPr/>
          <p:nvPr/>
        </p:nvSpPr>
        <p:spPr>
          <a:xfrm>
            <a:off x="2200921" y="3754943"/>
            <a:ext cx="1210588" cy="1477328"/>
          </a:xfrm>
          <a:prstGeom prst="rect">
            <a:avLst/>
          </a:prstGeom>
        </p:spPr>
        <p:txBody>
          <a:bodyPr wrap="none">
            <a:spAutoFit/>
          </a:bodyPr>
          <a:lstStyle/>
          <a:p>
            <a:pPr algn="ctr">
              <a:lnSpc>
                <a:spcPct val="150000"/>
              </a:lnSpc>
            </a:pPr>
            <a:r>
              <a:rPr lang="zh-CN" altLang="en-US" sz="2000" dirty="0">
                <a:latin typeface="+mj-ea"/>
                <a:ea typeface="+mj-ea"/>
              </a:rPr>
              <a:t>形象</a:t>
            </a:r>
            <a:r>
              <a:rPr lang="zh-CN" altLang="en-US" sz="2000" dirty="0" smtClean="0">
                <a:latin typeface="+mj-ea"/>
                <a:ea typeface="+mj-ea"/>
              </a:rPr>
              <a:t>美观</a:t>
            </a:r>
            <a:endParaRPr lang="en-US" altLang="zh-CN" sz="2000" dirty="0" smtClean="0">
              <a:latin typeface="+mj-ea"/>
              <a:ea typeface="+mj-ea"/>
            </a:endParaRPr>
          </a:p>
          <a:p>
            <a:pPr algn="ctr">
              <a:lnSpc>
                <a:spcPct val="150000"/>
              </a:lnSpc>
            </a:pPr>
            <a:r>
              <a:rPr lang="zh-CN" altLang="en-US" sz="2000" dirty="0" smtClean="0">
                <a:latin typeface="+mj-ea"/>
                <a:ea typeface="+mj-ea"/>
              </a:rPr>
              <a:t>个性潮流</a:t>
            </a:r>
            <a:endParaRPr lang="en-US" altLang="zh-CN" sz="2000" dirty="0" smtClean="0">
              <a:latin typeface="+mj-ea"/>
              <a:ea typeface="+mj-ea"/>
            </a:endParaRPr>
          </a:p>
          <a:p>
            <a:pPr algn="ctr">
              <a:lnSpc>
                <a:spcPct val="150000"/>
              </a:lnSpc>
            </a:pPr>
            <a:r>
              <a:rPr lang="zh-CN" altLang="en-US" sz="2000" dirty="0" smtClean="0">
                <a:latin typeface="+mj-ea"/>
                <a:ea typeface="+mj-ea"/>
              </a:rPr>
              <a:t>风格</a:t>
            </a:r>
            <a:r>
              <a:rPr lang="zh-CN" altLang="en-US" sz="2000" dirty="0">
                <a:latin typeface="+mj-ea"/>
                <a:ea typeface="+mj-ea"/>
              </a:rPr>
              <a:t>凸</a:t>
            </a:r>
            <a:r>
              <a:rPr lang="zh-CN" altLang="en-US" sz="2000" dirty="0" smtClean="0">
                <a:latin typeface="+mj-ea"/>
                <a:ea typeface="+mj-ea"/>
              </a:rPr>
              <a:t>显</a:t>
            </a:r>
            <a:endParaRPr lang="zh-CN" altLang="en-US" sz="2000" dirty="0">
              <a:latin typeface="+mj-ea"/>
              <a:ea typeface="+mj-ea"/>
            </a:endParaRPr>
          </a:p>
        </p:txBody>
      </p:sp>
      <p:sp>
        <p:nvSpPr>
          <p:cNvPr id="10" name="矩形 9"/>
          <p:cNvSpPr/>
          <p:nvPr/>
        </p:nvSpPr>
        <p:spPr>
          <a:xfrm>
            <a:off x="4364470" y="3741682"/>
            <a:ext cx="1210588" cy="1477328"/>
          </a:xfrm>
          <a:prstGeom prst="rect">
            <a:avLst/>
          </a:prstGeom>
        </p:spPr>
        <p:txBody>
          <a:bodyPr wrap="none">
            <a:spAutoFit/>
          </a:bodyPr>
          <a:lstStyle/>
          <a:p>
            <a:pPr algn="ctr">
              <a:lnSpc>
                <a:spcPct val="150000"/>
              </a:lnSpc>
            </a:pPr>
            <a:r>
              <a:rPr lang="zh-CN" altLang="en-US" sz="2000" dirty="0">
                <a:latin typeface="+mj-ea"/>
                <a:ea typeface="+mj-ea"/>
              </a:rPr>
              <a:t>作品</a:t>
            </a:r>
            <a:r>
              <a:rPr lang="zh-CN" altLang="en-US" sz="2000" dirty="0" smtClean="0">
                <a:latin typeface="+mj-ea"/>
                <a:ea typeface="+mj-ea"/>
              </a:rPr>
              <a:t>内容</a:t>
            </a:r>
            <a:endParaRPr lang="en-US" altLang="zh-CN" sz="2000" dirty="0" smtClean="0">
              <a:latin typeface="+mj-ea"/>
              <a:ea typeface="+mj-ea"/>
            </a:endParaRPr>
          </a:p>
          <a:p>
            <a:pPr algn="ctr">
              <a:lnSpc>
                <a:spcPct val="150000"/>
              </a:lnSpc>
            </a:pPr>
            <a:r>
              <a:rPr lang="zh-CN" altLang="en-US" sz="2000" dirty="0" smtClean="0">
                <a:latin typeface="+mj-ea"/>
                <a:ea typeface="+mj-ea"/>
              </a:rPr>
              <a:t>立意新颖</a:t>
            </a:r>
            <a:endParaRPr lang="en-US" altLang="zh-CN" sz="2000" dirty="0" smtClean="0">
              <a:latin typeface="+mj-ea"/>
              <a:ea typeface="+mj-ea"/>
            </a:endParaRPr>
          </a:p>
          <a:p>
            <a:pPr algn="ctr">
              <a:lnSpc>
                <a:spcPct val="150000"/>
              </a:lnSpc>
            </a:pPr>
            <a:r>
              <a:rPr lang="zh-CN" altLang="en-US" sz="2000" dirty="0" smtClean="0">
                <a:latin typeface="+mj-ea"/>
                <a:ea typeface="+mj-ea"/>
              </a:rPr>
              <a:t>构思巧妙</a:t>
            </a:r>
            <a:endParaRPr lang="zh-CN" altLang="en-US" sz="2000" dirty="0">
              <a:latin typeface="+mj-ea"/>
              <a:ea typeface="+mj-ea"/>
            </a:endParaRPr>
          </a:p>
        </p:txBody>
      </p:sp>
      <p:sp>
        <p:nvSpPr>
          <p:cNvPr id="11" name="矩形 10"/>
          <p:cNvSpPr/>
          <p:nvPr/>
        </p:nvSpPr>
        <p:spPr>
          <a:xfrm>
            <a:off x="6357413" y="3757991"/>
            <a:ext cx="1723549" cy="1477328"/>
          </a:xfrm>
          <a:prstGeom prst="rect">
            <a:avLst/>
          </a:prstGeom>
        </p:spPr>
        <p:txBody>
          <a:bodyPr wrap="none">
            <a:spAutoFit/>
          </a:bodyPr>
          <a:lstStyle/>
          <a:p>
            <a:pPr algn="ctr">
              <a:lnSpc>
                <a:spcPct val="150000"/>
              </a:lnSpc>
            </a:pPr>
            <a:r>
              <a:rPr lang="zh-CN" altLang="en-US" sz="2000" dirty="0">
                <a:latin typeface="+mj-ea"/>
                <a:ea typeface="+mj-ea"/>
              </a:rPr>
              <a:t>符合品牌调性</a:t>
            </a:r>
            <a:endParaRPr lang="en-US" altLang="zh-CN" sz="2000" dirty="0">
              <a:latin typeface="+mj-ea"/>
              <a:ea typeface="+mj-ea"/>
            </a:endParaRPr>
          </a:p>
          <a:p>
            <a:pPr algn="ctr">
              <a:lnSpc>
                <a:spcPct val="150000"/>
              </a:lnSpc>
            </a:pPr>
            <a:r>
              <a:rPr lang="zh-CN" altLang="en-US" sz="2000" dirty="0">
                <a:latin typeface="+mj-ea"/>
                <a:ea typeface="+mj-ea"/>
              </a:rPr>
              <a:t>公益、</a:t>
            </a:r>
            <a:r>
              <a:rPr lang="zh-CN" altLang="en-US" sz="2000" dirty="0" smtClean="0">
                <a:latin typeface="+mj-ea"/>
                <a:ea typeface="+mj-ea"/>
              </a:rPr>
              <a:t>健康</a:t>
            </a:r>
            <a:endParaRPr lang="en-US" altLang="zh-CN" sz="2000" dirty="0">
              <a:latin typeface="+mj-ea"/>
              <a:ea typeface="+mj-ea"/>
            </a:endParaRPr>
          </a:p>
          <a:p>
            <a:pPr algn="ctr">
              <a:lnSpc>
                <a:spcPct val="150000"/>
              </a:lnSpc>
            </a:pPr>
            <a:r>
              <a:rPr lang="zh-CN" altLang="en-US" sz="2000" dirty="0">
                <a:latin typeface="+mj-ea"/>
                <a:ea typeface="+mj-ea"/>
              </a:rPr>
              <a:t>乐活、进取</a:t>
            </a:r>
          </a:p>
        </p:txBody>
      </p:sp>
      <p:sp>
        <p:nvSpPr>
          <p:cNvPr id="12" name="矩形 11"/>
          <p:cNvSpPr/>
          <p:nvPr/>
        </p:nvSpPr>
        <p:spPr>
          <a:xfrm>
            <a:off x="8671072" y="3741682"/>
            <a:ext cx="1467068" cy="1477328"/>
          </a:xfrm>
          <a:prstGeom prst="rect">
            <a:avLst/>
          </a:prstGeom>
        </p:spPr>
        <p:txBody>
          <a:bodyPr wrap="none">
            <a:spAutoFit/>
          </a:bodyPr>
          <a:lstStyle/>
          <a:p>
            <a:pPr algn="ctr">
              <a:lnSpc>
                <a:spcPct val="150000"/>
              </a:lnSpc>
            </a:pPr>
            <a:r>
              <a:rPr lang="zh-CN" altLang="en-US" sz="2000" dirty="0" smtClean="0">
                <a:latin typeface="+mj-ea"/>
                <a:ea typeface="+mj-ea"/>
              </a:rPr>
              <a:t>吉祥物形象</a:t>
            </a:r>
            <a:endParaRPr lang="en-US" altLang="zh-CN" sz="2000" dirty="0" smtClean="0">
              <a:latin typeface="+mj-ea"/>
              <a:ea typeface="+mj-ea"/>
            </a:endParaRPr>
          </a:p>
          <a:p>
            <a:pPr algn="ctr">
              <a:lnSpc>
                <a:spcPct val="150000"/>
              </a:lnSpc>
            </a:pPr>
            <a:r>
              <a:rPr lang="zh-CN" altLang="en-US" sz="2000" dirty="0">
                <a:latin typeface="+mj-ea"/>
                <a:ea typeface="+mj-ea"/>
              </a:rPr>
              <a:t>可</a:t>
            </a:r>
            <a:r>
              <a:rPr lang="zh-CN" altLang="en-US" sz="2000" dirty="0" smtClean="0">
                <a:latin typeface="+mj-ea"/>
                <a:ea typeface="+mj-ea"/>
              </a:rPr>
              <a:t>延展性强</a:t>
            </a:r>
            <a:endParaRPr lang="en-US" altLang="zh-CN" sz="2000" dirty="0" smtClean="0">
              <a:latin typeface="+mj-ea"/>
              <a:ea typeface="+mj-ea"/>
            </a:endParaRPr>
          </a:p>
          <a:p>
            <a:pPr algn="ctr">
              <a:lnSpc>
                <a:spcPct val="150000"/>
              </a:lnSpc>
            </a:pPr>
            <a:r>
              <a:rPr lang="zh-CN" altLang="en-US" sz="2000" dirty="0" smtClean="0">
                <a:latin typeface="+mj-ea"/>
                <a:ea typeface="+mj-ea"/>
              </a:rPr>
              <a:t>应用范围广</a:t>
            </a:r>
            <a:endParaRPr lang="zh-CN" altLang="en-US" sz="2000" dirty="0">
              <a:latin typeface="+mj-ea"/>
              <a:ea typeface="+mj-ea"/>
            </a:endParaRPr>
          </a:p>
        </p:txBody>
      </p:sp>
      <p:sp>
        <p:nvSpPr>
          <p:cNvPr id="8" name="椭圆 7"/>
          <p:cNvSpPr/>
          <p:nvPr/>
        </p:nvSpPr>
        <p:spPr>
          <a:xfrm>
            <a:off x="1583436" y="1645920"/>
            <a:ext cx="2592323" cy="160934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2800" b="1" dirty="0" smtClean="0"/>
              <a:t>设计性</a:t>
            </a:r>
            <a:endParaRPr lang="zh-CN" altLang="en-US" sz="2800" b="1" dirty="0"/>
          </a:p>
        </p:txBody>
      </p:sp>
      <p:sp>
        <p:nvSpPr>
          <p:cNvPr id="14" name="椭圆 13"/>
          <p:cNvSpPr/>
          <p:nvPr/>
        </p:nvSpPr>
        <p:spPr>
          <a:xfrm>
            <a:off x="3692652" y="1645920"/>
            <a:ext cx="2592323" cy="160934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2800" b="1" dirty="0" smtClean="0"/>
              <a:t>创意性</a:t>
            </a:r>
            <a:endParaRPr lang="zh-CN" altLang="en-US" sz="2800" b="1" dirty="0"/>
          </a:p>
        </p:txBody>
      </p:sp>
      <p:sp>
        <p:nvSpPr>
          <p:cNvPr id="15" name="椭圆 14"/>
          <p:cNvSpPr/>
          <p:nvPr/>
        </p:nvSpPr>
        <p:spPr>
          <a:xfrm>
            <a:off x="5803392" y="1645920"/>
            <a:ext cx="2592323" cy="160934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2800" b="1" dirty="0" smtClean="0"/>
              <a:t>品牌性</a:t>
            </a:r>
            <a:endParaRPr lang="zh-CN" altLang="en-US" sz="2800" b="1" dirty="0"/>
          </a:p>
        </p:txBody>
      </p:sp>
      <p:sp>
        <p:nvSpPr>
          <p:cNvPr id="16" name="椭圆 15"/>
          <p:cNvSpPr/>
          <p:nvPr/>
        </p:nvSpPr>
        <p:spPr>
          <a:xfrm>
            <a:off x="7968996" y="1645920"/>
            <a:ext cx="2592323" cy="160934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sz="2800" b="1" dirty="0" smtClean="0"/>
              <a:t>应用性</a:t>
            </a:r>
            <a:endParaRPr lang="zh-CN" altLang="en-US" sz="28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735" y="2052828"/>
            <a:ext cx="2843277" cy="1764792"/>
          </a:xfrm>
          <a:prstGeom prst="rect">
            <a:avLst/>
          </a:prstGeom>
        </p:spPr>
      </p:pic>
      <p:sp>
        <p:nvSpPr>
          <p:cNvPr id="3" name="MH_Text_1"/>
          <p:cNvSpPr txBox="1">
            <a:spLocks noChangeArrowheads="1"/>
          </p:cNvSpPr>
          <p:nvPr>
            <p:custDataLst>
              <p:tags r:id="rId1"/>
            </p:custDataLst>
          </p:nvPr>
        </p:nvSpPr>
        <p:spPr bwMode="auto">
          <a:xfrm>
            <a:off x="1188720" y="1380744"/>
            <a:ext cx="9793224" cy="351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50000"/>
              </a:lnSpc>
              <a:spcBef>
                <a:spcPts val="600"/>
              </a:spcBef>
              <a:spcAft>
                <a:spcPts val="600"/>
              </a:spcAft>
            </a:pPr>
            <a:r>
              <a:rPr lang="en-US" altLang="zh-CN" sz="1600" dirty="0" smtClean="0">
                <a:latin typeface="微软雅黑" panose="020B0503020204020204" pitchFamily="34" charset="-122"/>
                <a:ea typeface="微软雅黑" panose="020B0503020204020204" pitchFamily="34" charset="-122"/>
              </a:rPr>
              <a:t>1. </a:t>
            </a:r>
            <a:r>
              <a:rPr lang="zh-CN" altLang="en-US" sz="1600" dirty="0" smtClean="0">
                <a:latin typeface="微软雅黑" panose="020B0503020204020204" pitchFamily="34" charset="-122"/>
                <a:ea typeface="微软雅黑" panose="020B0503020204020204" pitchFamily="34" charset="-122"/>
              </a:rPr>
              <a:t>遵循</a:t>
            </a:r>
            <a:r>
              <a:rPr lang="zh-CN" altLang="en-US" sz="1600" dirty="0">
                <a:latin typeface="微软雅黑" panose="020B0503020204020204" pitchFamily="34" charset="-122"/>
                <a:ea typeface="微软雅黑" panose="020B0503020204020204" pitchFamily="34" charset="-122"/>
              </a:rPr>
              <a:t>中国体育彩票“公益体彩 乐善人生”的品牌理念，符合体彩“公益、健康、乐活、进取”的品牌形象，进行吉祥物形象</a:t>
            </a:r>
            <a:r>
              <a:rPr lang="zh-CN" altLang="en-US" sz="1600" dirty="0" smtClean="0">
                <a:latin typeface="微软雅黑" panose="020B0503020204020204" pitchFamily="34" charset="-122"/>
                <a:ea typeface="微软雅黑" panose="020B0503020204020204" pitchFamily="34" charset="-122"/>
              </a:rPr>
              <a:t>创作，创作方向不限，应具有延展性</a:t>
            </a:r>
            <a:r>
              <a:rPr lang="zh-CN" altLang="en-US"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请尽可能发挥创造力让你的作品看起来美观、丰富又有趣，符合年轻群体喜好。 </a:t>
            </a:r>
          </a:p>
          <a:p>
            <a:pPr algn="just">
              <a:lnSpc>
                <a:spcPct val="150000"/>
              </a:lnSpc>
              <a:spcBef>
                <a:spcPts val="600"/>
              </a:spcBef>
              <a:spcAft>
                <a:spcPts val="600"/>
              </a:spcAft>
            </a:pPr>
            <a:r>
              <a:rPr lang="en-US" altLang="zh-CN" sz="1600" dirty="0" smtClean="0">
                <a:latin typeface="微软雅黑" panose="020B0503020204020204" pitchFamily="34" charset="-122"/>
                <a:ea typeface="微软雅黑" panose="020B0503020204020204" pitchFamily="34" charset="-122"/>
              </a:rPr>
              <a:t>2. </a:t>
            </a:r>
            <a:r>
              <a:rPr lang="zh-CN" altLang="en-US" sz="1600" dirty="0" smtClean="0">
                <a:latin typeface="微软雅黑" panose="020B0503020204020204" pitchFamily="34" charset="-122"/>
                <a:ea typeface="微软雅黑" panose="020B0503020204020204" pitchFamily="34" charset="-122"/>
              </a:rPr>
              <a:t>中国</a:t>
            </a:r>
            <a:r>
              <a:rPr lang="zh-CN" altLang="en-US" sz="1600" dirty="0">
                <a:latin typeface="微软雅黑" panose="020B0503020204020204" pitchFamily="34" charset="-122"/>
                <a:ea typeface="微软雅黑" panose="020B0503020204020204" pitchFamily="34" charset="-122"/>
              </a:rPr>
              <a:t>体育</a:t>
            </a:r>
            <a:r>
              <a:rPr lang="zh-CN" altLang="en-US" sz="1600" dirty="0" smtClean="0">
                <a:latin typeface="微软雅黑" panose="020B0503020204020204" pitchFamily="34" charset="-122"/>
                <a:ea typeface="微软雅黑" panose="020B0503020204020204" pitchFamily="34" charset="-122"/>
              </a:rPr>
              <a:t>彩票品牌</a:t>
            </a:r>
            <a:r>
              <a:rPr lang="zh-CN" altLang="en-US" sz="1600" dirty="0">
                <a:latin typeface="微软雅黑" panose="020B0503020204020204" pitchFamily="34" charset="-122"/>
                <a:ea typeface="微软雅黑" panose="020B0503020204020204" pitchFamily="34" charset="-122"/>
              </a:rPr>
              <a:t>标志由五个颜色组成，颜色取自奥林匹克五环标志</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zh-CN" altLang="en-US" sz="1600" dirty="0" smtClean="0">
                <a:latin typeface="微软雅黑" panose="020B0503020204020204" pitchFamily="34" charset="-122"/>
                <a:ea typeface="微软雅黑" panose="020B0503020204020204" pitchFamily="34" charset="-122"/>
              </a:rPr>
              <a:t>寓意</a:t>
            </a:r>
            <a:r>
              <a:rPr lang="zh-CN" altLang="en-US" sz="1600" dirty="0">
                <a:latin typeface="微软雅黑" panose="020B0503020204020204" pitchFamily="34" charset="-122"/>
                <a:ea typeface="微软雅黑" panose="020B0503020204020204" pitchFamily="34" charset="-122"/>
              </a:rPr>
              <a:t>体育特色</a:t>
            </a:r>
            <a:r>
              <a:rPr lang="zh-CN" altLang="en-US" sz="1600" dirty="0" smtClean="0">
                <a:latin typeface="微软雅黑" panose="020B0503020204020204" pitchFamily="34" charset="-122"/>
                <a:ea typeface="微软雅黑" panose="020B0503020204020204" pitchFamily="34" charset="-122"/>
              </a:rPr>
              <a:t>，设计过程中可参考结合。</a:t>
            </a:r>
          </a:p>
          <a:p>
            <a:pPr algn="just">
              <a:lnSpc>
                <a:spcPct val="150000"/>
              </a:lnSpc>
              <a:spcBef>
                <a:spcPts val="600"/>
              </a:spcBef>
              <a:spcAft>
                <a:spcPts val="600"/>
              </a:spcAft>
            </a:pPr>
            <a:r>
              <a:rPr lang="en-US" altLang="zh-CN" sz="1600" dirty="0" smtClean="0">
                <a:latin typeface="微软雅黑" panose="020B0503020204020204" pitchFamily="34" charset="-122"/>
                <a:ea typeface="微软雅黑" panose="020B0503020204020204" pitchFamily="34" charset="-122"/>
              </a:rPr>
              <a:t>3. </a:t>
            </a:r>
            <a:r>
              <a:rPr lang="zh-CN" altLang="en-US" sz="1600" dirty="0" smtClean="0">
                <a:latin typeface="微软雅黑" panose="020B0503020204020204" pitchFamily="34" charset="-122"/>
                <a:ea typeface="微软雅黑" panose="020B0503020204020204" pitchFamily="34" charset="-122"/>
              </a:rPr>
              <a:t>吉祥物</a:t>
            </a:r>
            <a:r>
              <a:rPr lang="zh-CN" altLang="en-US" sz="1600" dirty="0">
                <a:latin typeface="微软雅黑" panose="020B0503020204020204" pitchFamily="34" charset="-122"/>
                <a:ea typeface="微软雅黑" panose="020B0503020204020204" pitchFamily="34" charset="-122"/>
              </a:rPr>
              <a:t>设计图稿应包括一个或者一组吉祥物</a:t>
            </a:r>
            <a:r>
              <a:rPr lang="zh-CN" altLang="en-US" sz="1600" dirty="0" smtClean="0">
                <a:latin typeface="微软雅黑" panose="020B0503020204020204" pitchFamily="34" charset="-122"/>
                <a:ea typeface="微软雅黑" panose="020B0503020204020204" pitchFamily="34" charset="-122"/>
              </a:rPr>
              <a:t>，参赛者</a:t>
            </a:r>
            <a:r>
              <a:rPr lang="zh-CN" altLang="en-US" sz="1600" dirty="0">
                <a:latin typeface="微软雅黑" panose="020B0503020204020204" pitchFamily="34" charset="-122"/>
                <a:ea typeface="微软雅黑" panose="020B0503020204020204" pitchFamily="34" charset="-122"/>
              </a:rPr>
              <a:t>需绘制吉祥物形象三视图，包含：正面、侧面、背面，并设计三个以上能表现该形象特色的动作或表情（萌化表情及肢体动作等）、变装</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z="1600" dirty="0" smtClean="0">
                <a:latin typeface="微软雅黑" panose="020B0503020204020204" pitchFamily="34" charset="-122"/>
                <a:ea typeface="微软雅黑" panose="020B0503020204020204" pitchFamily="34" charset="-122"/>
              </a:rPr>
              <a:t>4. </a:t>
            </a:r>
            <a:r>
              <a:rPr lang="zh-CN" altLang="en-US" sz="1600" dirty="0" smtClean="0">
                <a:latin typeface="微软雅黑" panose="020B0503020204020204" pitchFamily="34" charset="-122"/>
                <a:ea typeface="微软雅黑" panose="020B0503020204020204" pitchFamily="34" charset="-122"/>
              </a:rPr>
              <a:t>作品</a:t>
            </a:r>
            <a:r>
              <a:rPr lang="zh-CN" altLang="en-US" sz="1600" dirty="0">
                <a:latin typeface="微软雅黑" panose="020B0503020204020204" pitchFamily="34" charset="-122"/>
                <a:ea typeface="微软雅黑" panose="020B0503020204020204" pitchFamily="34" charset="-122"/>
              </a:rPr>
              <a:t>需附上必要的文字描述，包括但不限于吉祥物名字、创作理念、性格个性、背景故事等。</a:t>
            </a:r>
          </a:p>
          <a:p>
            <a:pPr algn="just">
              <a:lnSpc>
                <a:spcPct val="150000"/>
              </a:lnSpc>
              <a:spcBef>
                <a:spcPts val="600"/>
              </a:spcBef>
              <a:spcAft>
                <a:spcPts val="600"/>
              </a:spcAft>
            </a:pPr>
            <a:endParaRPr lang="zh-CN" altLang="en-US" sz="1600" dirty="0">
              <a:latin typeface="微软雅黑" panose="020B0503020204020204" pitchFamily="34" charset="-122"/>
              <a:ea typeface="微软雅黑" panose="020B0503020204020204" pitchFamily="34" charset="-122"/>
            </a:endParaRPr>
          </a:p>
        </p:txBody>
      </p:sp>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设计</a:t>
            </a:r>
            <a:r>
              <a:rPr lang="zh-CN" altLang="en-US" sz="2400" b="1" dirty="0">
                <a:latin typeface="微软雅黑" panose="020B0503020204020204" pitchFamily="34" charset="-122"/>
                <a:ea typeface="微软雅黑" panose="020B0503020204020204" pitchFamily="34" charset="-122"/>
              </a:rPr>
              <a:t>要求</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Text_1"/>
          <p:cNvSpPr txBox="1">
            <a:spLocks noChangeArrowheads="1"/>
          </p:cNvSpPr>
          <p:nvPr>
            <p:custDataLst>
              <p:tags r:id="rId1"/>
            </p:custDataLst>
          </p:nvPr>
        </p:nvSpPr>
        <p:spPr bwMode="auto">
          <a:xfrm>
            <a:off x="923876" y="1527048"/>
            <a:ext cx="10378707" cy="406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72000" rIns="108000" bIns="7200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50000"/>
              </a:lnSpc>
              <a:spcBef>
                <a:spcPts val="600"/>
              </a:spcBef>
              <a:spcAft>
                <a:spcPts val="600"/>
              </a:spcAft>
            </a:pPr>
            <a:r>
              <a:rPr lang="en-US" altLang="zh-CN" sz="1600" dirty="0" smtClean="0">
                <a:latin typeface="微软雅黑" panose="020B0503020204020204" pitchFamily="34" charset="-122"/>
                <a:ea typeface="微软雅黑" panose="020B0503020204020204" pitchFamily="34" charset="-122"/>
              </a:rPr>
              <a:t>5. </a:t>
            </a:r>
            <a:r>
              <a:rPr lang="zh-CN" altLang="en-US" sz="1600" dirty="0" smtClean="0">
                <a:latin typeface="微软雅黑" panose="020B0503020204020204" pitchFamily="34" charset="-122"/>
                <a:ea typeface="微软雅黑" panose="020B0503020204020204" pitchFamily="34" charset="-122"/>
              </a:rPr>
              <a:t>创作</a:t>
            </a:r>
            <a:r>
              <a:rPr lang="zh-CN" altLang="en-US" sz="1600" dirty="0">
                <a:latin typeface="微软雅黑" panose="020B0503020204020204" pitchFamily="34" charset="-122"/>
                <a:ea typeface="微软雅黑" panose="020B0503020204020204" pitchFamily="34" charset="-122"/>
              </a:rPr>
              <a:t>类别和手法不限，包括但不限于图形图案、插画、漫画等类型</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z="1600" dirty="0" smtClean="0">
                <a:latin typeface="微软雅黑" panose="020B0503020204020204" pitchFamily="34" charset="-122"/>
                <a:ea typeface="微软雅黑" panose="020B0503020204020204" pitchFamily="34" charset="-122"/>
              </a:rPr>
              <a:t>6. </a:t>
            </a:r>
            <a:r>
              <a:rPr lang="zh-CN" altLang="en-US" sz="1600" dirty="0" smtClean="0">
                <a:latin typeface="微软雅黑" panose="020B0503020204020204" pitchFamily="34" charset="-122"/>
                <a:ea typeface="微软雅黑" panose="020B0503020204020204" pitchFamily="34" charset="-122"/>
              </a:rPr>
              <a:t>参赛作者需保留</a:t>
            </a:r>
            <a:r>
              <a:rPr lang="en-US" altLang="zh-CN" sz="1600" dirty="0" smtClean="0">
                <a:latin typeface="微软雅黑" panose="020B0503020204020204" pitchFamily="34" charset="-122"/>
                <a:ea typeface="微软雅黑" panose="020B0503020204020204" pitchFamily="34" charset="-122"/>
              </a:rPr>
              <a:t>300dpi</a:t>
            </a:r>
            <a:r>
              <a:rPr lang="zh-CN" altLang="en-US" sz="1600" dirty="0" smtClean="0">
                <a:latin typeface="微软雅黑" panose="020B0503020204020204" pitchFamily="34" charset="-122"/>
                <a:ea typeface="微软雅黑" panose="020B0503020204020204" pitchFamily="34" charset="-122"/>
              </a:rPr>
              <a:t>分辨率的可用于印刷生产的位图源文件或矢量文件。主办方会在比赛结束后与获奖者沟通，进行源文件交接。</a:t>
            </a:r>
          </a:p>
          <a:p>
            <a:pPr algn="just">
              <a:lnSpc>
                <a:spcPct val="150000"/>
              </a:lnSpc>
              <a:spcBef>
                <a:spcPts val="600"/>
              </a:spcBef>
              <a:spcAft>
                <a:spcPts val="600"/>
              </a:spcAft>
            </a:pPr>
            <a:r>
              <a:rPr lang="en-US" altLang="zh-CN" sz="1600" dirty="0" smtClean="0">
                <a:latin typeface="微软雅黑" panose="020B0503020204020204" pitchFamily="34" charset="-122"/>
                <a:ea typeface="微软雅黑" panose="020B0503020204020204" pitchFamily="34" charset="-122"/>
              </a:rPr>
              <a:t>7. </a:t>
            </a:r>
            <a:r>
              <a:rPr lang="zh-CN" altLang="en-US" sz="1600" dirty="0" smtClean="0">
                <a:latin typeface="微软雅黑" panose="020B0503020204020204" pitchFamily="34" charset="-122"/>
                <a:ea typeface="微软雅黑" panose="020B0503020204020204" pitchFamily="34" charset="-122"/>
              </a:rPr>
              <a:t>作品</a:t>
            </a:r>
            <a:r>
              <a:rPr lang="zh-CN" altLang="en-US" sz="1600" dirty="0">
                <a:latin typeface="微软雅黑" panose="020B0503020204020204" pitchFamily="34" charset="-122"/>
                <a:ea typeface="微软雅黑" panose="020B0503020204020204" pitchFamily="34" charset="-122"/>
              </a:rPr>
              <a:t>需保证完整性且符合国家相关法律法规的要求，完全原创，无剽窃行为，无在先使用行为</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pPr>
            <a:r>
              <a:rPr lang="en-US" altLang="zh-CN" sz="1600" dirty="0" smtClean="0">
                <a:latin typeface="微软雅黑" panose="020B0503020204020204" pitchFamily="34" charset="-122"/>
                <a:ea typeface="微软雅黑" panose="020B0503020204020204" pitchFamily="34" charset="-122"/>
              </a:rPr>
              <a:t>8.</a:t>
            </a:r>
            <a:r>
              <a:rPr lang="zh-CN" altLang="en-US" sz="1600" dirty="0" smtClean="0">
                <a:latin typeface="微软雅黑" panose="020B0503020204020204" pitchFamily="34" charset="-122"/>
                <a:ea typeface="微软雅黑" panose="020B0503020204020204" pitchFamily="34" charset="-122"/>
              </a:rPr>
              <a:t>为了</a:t>
            </a:r>
            <a:r>
              <a:rPr lang="zh-CN" altLang="en-US" sz="1600" dirty="0">
                <a:latin typeface="微软雅黑" panose="020B0503020204020204" pitchFamily="34" charset="-122"/>
                <a:ea typeface="微软雅黑" panose="020B0503020204020204" pitchFamily="34" charset="-122"/>
              </a:rPr>
              <a:t>作品呈现的统一性以及便于主办方的传播推广，进行作品上</a:t>
            </a:r>
            <a:r>
              <a:rPr lang="zh-CN" altLang="en-US" sz="1600" dirty="0" smtClean="0">
                <a:latin typeface="微软雅黑" panose="020B0503020204020204" pitchFamily="34" charset="-122"/>
                <a:ea typeface="微软雅黑" panose="020B0503020204020204" pitchFamily="34" charset="-122"/>
              </a:rPr>
              <a:t>传</a:t>
            </a:r>
            <a:r>
              <a:rPr lang="zh-CN" altLang="en-US" sz="1600" dirty="0">
                <a:latin typeface="微软雅黑" panose="020B0503020204020204" pitchFamily="34" charset="-122"/>
                <a:ea typeface="微软雅黑" panose="020B0503020204020204" pitchFamily="34" charset="-122"/>
              </a:rPr>
              <a:t>时</a:t>
            </a:r>
            <a:r>
              <a:rPr lang="zh-CN" altLang="en-US" sz="1600" dirty="0" smtClean="0">
                <a:latin typeface="微软雅黑" panose="020B0503020204020204" pitchFamily="34" charset="-122"/>
                <a:ea typeface="微软雅黑" panose="020B0503020204020204" pitchFamily="34" charset="-122"/>
              </a:rPr>
              <a:t>请登录站</a:t>
            </a:r>
            <a:r>
              <a:rPr lang="zh-CN" altLang="en-US" sz="1600" dirty="0">
                <a:latin typeface="微软雅黑" panose="020B0503020204020204" pitchFamily="34" charset="-122"/>
                <a:ea typeface="微软雅黑" panose="020B0503020204020204" pitchFamily="34" charset="-122"/>
              </a:rPr>
              <a:t>酷网（</a:t>
            </a:r>
            <a:r>
              <a:rPr lang="en-US" altLang="zh-CN" sz="1600" dirty="0">
                <a:latin typeface="微软雅黑" panose="020B0503020204020204" pitchFamily="34" charset="-122"/>
                <a:ea typeface="微软雅黑" panose="020B0503020204020204" pitchFamily="34" charset="-122"/>
              </a:rPr>
              <a:t>https://www.zcool.com.cn/</a:t>
            </a:r>
            <a:r>
              <a:rPr lang="zh-CN" altLang="en-US" sz="1600" dirty="0" smtClean="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模板</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模板下载</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按钮</a:t>
            </a:r>
            <a:r>
              <a:rPr lang="zh-CN" altLang="en-US" sz="1600" dirty="0" smtClean="0">
                <a:latin typeface="微软雅黑" panose="020B0503020204020204" pitchFamily="34" charset="-122"/>
                <a:ea typeface="微软雅黑" panose="020B0503020204020204" pitchFamily="34" charset="-122"/>
              </a:rPr>
              <a:t>，下载</a:t>
            </a:r>
            <a:r>
              <a:rPr lang="zh-CN" altLang="en-US" sz="1600" dirty="0">
                <a:latin typeface="微软雅黑" panose="020B0503020204020204" pitchFamily="34" charset="-122"/>
                <a:ea typeface="微软雅黑" panose="020B0503020204020204" pitchFamily="34" charset="-122"/>
              </a:rPr>
              <a:t>本次大赛专用</a:t>
            </a:r>
            <a:r>
              <a:rPr lang="zh-CN" altLang="en-US" sz="1600" dirty="0" smtClean="0">
                <a:latin typeface="微软雅黑" panose="020B0503020204020204" pitchFamily="34" charset="-122"/>
                <a:ea typeface="微软雅黑" panose="020B0503020204020204" pitchFamily="34" charset="-122"/>
              </a:rPr>
              <a:t>模板，并进行作品上传提交，</a:t>
            </a:r>
            <a:r>
              <a:rPr lang="zh-CN" altLang="en-US" sz="1600" dirty="0">
                <a:latin typeface="微软雅黑" panose="020B0503020204020204" pitchFamily="34" charset="-122"/>
                <a:ea typeface="微软雅黑" panose="020B0503020204020204" pitchFamily="34" charset="-122"/>
              </a:rPr>
              <a:t>专用模板不作为影响作品获奖的必要因素</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设计</a:t>
            </a:r>
            <a:r>
              <a:rPr lang="zh-CN" altLang="en-US" sz="2400" b="1" dirty="0">
                <a:latin typeface="微软雅黑" panose="020B0503020204020204" pitchFamily="34" charset="-122"/>
                <a:ea typeface="微软雅黑" panose="020B0503020204020204" pitchFamily="34" charset="-122"/>
              </a:rPr>
              <a:t>要求</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80476" y="2679661"/>
            <a:ext cx="6686446" cy="646331"/>
          </a:xfrm>
          <a:prstGeom prst="rect">
            <a:avLst/>
          </a:prstGeom>
          <a:noFill/>
        </p:spPr>
        <p:txBody>
          <a:bodyPr wrap="none" rtlCol="0">
            <a:spAutoFit/>
          </a:bodyPr>
          <a:lstStyle/>
          <a:p>
            <a:r>
              <a:rPr kumimoji="1" lang="zh-CN" altLang="en-US" sz="3600" spc="300" dirty="0" smtClean="0"/>
              <a:t>中国体育彩票吉祥物项目解析</a:t>
            </a:r>
            <a:endParaRPr kumimoji="1" lang="zh-CN" altLang="en-US" sz="3600" spc="300" dirty="0"/>
          </a:p>
        </p:txBody>
      </p:sp>
    </p:spTree>
    <p:extLst>
      <p:ext uri="{BB962C8B-B14F-4D97-AF65-F5344CB8AC3E}">
        <p14:creationId xmlns:p14="http://schemas.microsoft.com/office/powerpoint/2010/main" val="1177562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项目目标</a:t>
            </a:r>
            <a:endParaRPr lang="zh-CN" altLang="en-US" sz="2400" b="1" dirty="0">
              <a:latin typeface="微软雅黑" panose="020B0503020204020204" pitchFamily="34" charset="-122"/>
              <a:ea typeface="微软雅黑" panose="020B0503020204020204" pitchFamily="34" charset="-122"/>
            </a:endParaRPr>
          </a:p>
        </p:txBody>
      </p:sp>
      <p:grpSp>
        <p:nvGrpSpPr>
          <p:cNvPr id="4" name="组合 6">
            <a:extLst>
              <a:ext uri="{FF2B5EF4-FFF2-40B4-BE49-F238E27FC236}">
                <a16:creationId xmlns:a16="http://schemas.microsoft.com/office/drawing/2014/main" xmlns="" id="{06DFF889-CDE6-43F1-8F05-49D060175937}"/>
              </a:ext>
            </a:extLst>
          </p:cNvPr>
          <p:cNvGrpSpPr/>
          <p:nvPr/>
        </p:nvGrpSpPr>
        <p:grpSpPr>
          <a:xfrm>
            <a:off x="4056200" y="3559486"/>
            <a:ext cx="6355768" cy="2218116"/>
            <a:chOff x="739869" y="1880528"/>
            <a:chExt cx="6733469" cy="3203947"/>
          </a:xfrm>
        </p:grpSpPr>
        <p:sp>
          <p:nvSpPr>
            <p:cNvPr id="5" name="矩形 4">
              <a:extLst>
                <a:ext uri="{FF2B5EF4-FFF2-40B4-BE49-F238E27FC236}">
                  <a16:creationId xmlns:a16="http://schemas.microsoft.com/office/drawing/2014/main" xmlns="" id="{BE33785E-7501-4646-A97D-16E7306AD8DA}"/>
                </a:ext>
              </a:extLst>
            </p:cNvPr>
            <p:cNvSpPr/>
            <p:nvPr/>
          </p:nvSpPr>
          <p:spPr>
            <a:xfrm>
              <a:off x="1557208" y="1950282"/>
              <a:ext cx="5916130" cy="3134193"/>
            </a:xfrm>
            <a:prstGeom prst="rect">
              <a:avLst/>
            </a:prstGeom>
          </p:spPr>
          <p:txBody>
            <a:bodyPr wrap="square">
              <a:spAutoFit/>
            </a:bodyPr>
            <a:lstStyle/>
            <a:p>
              <a:pPr>
                <a:lnSpc>
                  <a:spcPct val="150000"/>
                </a:lnSpc>
              </a:pPr>
              <a:r>
                <a:rPr kumimoji="1" lang="zh-CN" altLang="en-US" b="1" dirty="0">
                  <a:latin typeface="微软雅黑" panose="020B0503020204020204" pitchFamily="34" charset="-122"/>
                  <a:ea typeface="微软雅黑" panose="020B0503020204020204" pitchFamily="34" charset="-122"/>
                </a:rPr>
                <a:t>建立形象：</a:t>
              </a:r>
              <a:r>
                <a:rPr kumimoji="1" lang="zh-CN" altLang="en-US" dirty="0">
                  <a:latin typeface="微软雅黑" panose="020B0503020204020204" pitchFamily="34" charset="-122"/>
                  <a:ea typeface="微软雅黑" panose="020B0503020204020204" pitchFamily="34" charset="-122"/>
                </a:rPr>
                <a:t>打造一个具有代表性的体彩品牌吉祥物</a:t>
              </a:r>
              <a:endParaRPr kumimoji="1" lang="en-US" altLang="zh-CN" dirty="0">
                <a:latin typeface="微软雅黑" panose="020B0503020204020204" pitchFamily="34" charset="-122"/>
                <a:ea typeface="微软雅黑" panose="020B0503020204020204" pitchFamily="34" charset="-122"/>
              </a:endParaRPr>
            </a:p>
            <a:p>
              <a:pPr>
                <a:lnSpc>
                  <a:spcPct val="150000"/>
                </a:lnSpc>
              </a:pPr>
              <a:endParaRPr kumimoji="1" lang="en-US" altLang="zh-CN" b="1" dirty="0" smtClean="0">
                <a:latin typeface="微软雅黑" panose="020B0503020204020204" pitchFamily="34" charset="-122"/>
                <a:ea typeface="微软雅黑" panose="020B0503020204020204" pitchFamily="34" charset="-122"/>
              </a:endParaRPr>
            </a:p>
            <a:p>
              <a:pPr>
                <a:lnSpc>
                  <a:spcPct val="150000"/>
                </a:lnSpc>
              </a:pPr>
              <a:r>
                <a:rPr kumimoji="1" lang="zh-CN" altLang="en-US" b="1" dirty="0" smtClean="0">
                  <a:latin typeface="微软雅黑" panose="020B0503020204020204" pitchFamily="34" charset="-122"/>
                  <a:ea typeface="微软雅黑" panose="020B0503020204020204" pitchFamily="34" charset="-122"/>
                </a:rPr>
                <a:t>品牌</a:t>
              </a:r>
              <a:r>
                <a:rPr kumimoji="1" lang="zh-CN" altLang="en-US" b="1" dirty="0">
                  <a:latin typeface="微软雅黑" panose="020B0503020204020204" pitchFamily="34" charset="-122"/>
                  <a:ea typeface="微软雅黑" panose="020B0503020204020204" pitchFamily="34" charset="-122"/>
                </a:rPr>
                <a:t>曝光：</a:t>
              </a:r>
              <a:r>
                <a:rPr kumimoji="1" lang="zh-CN" altLang="en-US" dirty="0">
                  <a:latin typeface="微软雅黑" panose="020B0503020204020204" pitchFamily="34" charset="-122"/>
                  <a:ea typeface="微软雅黑" panose="020B0503020204020204" pitchFamily="34" charset="-122"/>
                </a:rPr>
                <a:t>通过吉祥物的征集评选、延展应用的整体活动，实现体彩品牌的大众广泛传播</a:t>
              </a:r>
            </a:p>
            <a:p>
              <a:pPr>
                <a:lnSpc>
                  <a:spcPct val="150000"/>
                </a:lnSpc>
              </a:pPr>
              <a:endParaRPr kumimoji="1" lang="zh-CN" altLang="en-US"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xmlns="" id="{7A9034C0-BB57-4ADC-BA37-271BFBEDEBD6}"/>
                </a:ext>
              </a:extLst>
            </p:cNvPr>
            <p:cNvGrpSpPr/>
            <p:nvPr/>
          </p:nvGrpSpPr>
          <p:grpSpPr>
            <a:xfrm>
              <a:off x="739869" y="1880528"/>
              <a:ext cx="533009" cy="699247"/>
              <a:chOff x="753035" y="1421377"/>
              <a:chExt cx="533009" cy="699247"/>
            </a:xfrm>
          </p:grpSpPr>
          <p:sp>
            <p:nvSpPr>
              <p:cNvPr id="10" name="椭圆 9">
                <a:extLst>
                  <a:ext uri="{FF2B5EF4-FFF2-40B4-BE49-F238E27FC236}">
                    <a16:creationId xmlns:a16="http://schemas.microsoft.com/office/drawing/2014/main" xmlns="" id="{6BA1FFE2-612C-4B30-B326-4F232C97F40C}"/>
                  </a:ext>
                </a:extLst>
              </p:cNvPr>
              <p:cNvSpPr/>
              <p:nvPr/>
            </p:nvSpPr>
            <p:spPr>
              <a:xfrm>
                <a:off x="753035" y="1421377"/>
                <a:ext cx="533009" cy="69924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a:p>
            </p:txBody>
          </p:sp>
          <p:sp>
            <p:nvSpPr>
              <p:cNvPr id="11" name="文本框 10">
                <a:extLst>
                  <a:ext uri="{FF2B5EF4-FFF2-40B4-BE49-F238E27FC236}">
                    <a16:creationId xmlns:a16="http://schemas.microsoft.com/office/drawing/2014/main" xmlns="" id="{246462D0-5453-41E0-84DD-26A8FD14D754}"/>
                  </a:ext>
                </a:extLst>
              </p:cNvPr>
              <p:cNvSpPr txBox="1"/>
              <p:nvPr/>
            </p:nvSpPr>
            <p:spPr>
              <a:xfrm>
                <a:off x="805485" y="1522838"/>
                <a:ext cx="441809" cy="564137"/>
              </a:xfrm>
              <a:prstGeom prst="rect">
                <a:avLst/>
              </a:prstGeom>
              <a:noFill/>
            </p:spPr>
            <p:txBody>
              <a:bodyPr wrap="square" rtlCol="0">
                <a:spAutoFit/>
              </a:bodyPr>
              <a:lstStyle/>
              <a:p>
                <a:r>
                  <a:rPr lang="zh-CN" altLang="en-US" sz="1938" b="1" dirty="0">
                    <a:solidFill>
                      <a:srgbClr val="FFC000"/>
                    </a:solidFill>
                    <a:latin typeface="微软雅黑" panose="020B0503020204020204" pitchFamily="34" charset="-122"/>
                    <a:ea typeface="微软雅黑" panose="020B0503020204020204" pitchFamily="34" charset="-122"/>
                  </a:rPr>
                  <a:t>壹</a:t>
                </a:r>
              </a:p>
            </p:txBody>
          </p:sp>
        </p:grpSp>
        <p:grpSp>
          <p:nvGrpSpPr>
            <p:cNvPr id="7" name="组合 18">
              <a:extLst>
                <a:ext uri="{FF2B5EF4-FFF2-40B4-BE49-F238E27FC236}">
                  <a16:creationId xmlns:a16="http://schemas.microsoft.com/office/drawing/2014/main" xmlns="" id="{5FBEB438-9E62-4753-A10E-DA0E31421303}"/>
                </a:ext>
              </a:extLst>
            </p:cNvPr>
            <p:cNvGrpSpPr/>
            <p:nvPr/>
          </p:nvGrpSpPr>
          <p:grpSpPr>
            <a:xfrm>
              <a:off x="753314" y="3252940"/>
              <a:ext cx="533009" cy="699247"/>
              <a:chOff x="753035" y="1421377"/>
              <a:chExt cx="533009" cy="699247"/>
            </a:xfrm>
          </p:grpSpPr>
          <p:sp>
            <p:nvSpPr>
              <p:cNvPr id="8" name="椭圆 7">
                <a:extLst>
                  <a:ext uri="{FF2B5EF4-FFF2-40B4-BE49-F238E27FC236}">
                    <a16:creationId xmlns:a16="http://schemas.microsoft.com/office/drawing/2014/main" xmlns="" id="{9E3253B7-D28E-4C44-A9D6-5BE50F1AB929}"/>
                  </a:ext>
                </a:extLst>
              </p:cNvPr>
              <p:cNvSpPr/>
              <p:nvPr/>
            </p:nvSpPr>
            <p:spPr>
              <a:xfrm>
                <a:off x="753035" y="1421377"/>
                <a:ext cx="533009" cy="69924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a:p>
            </p:txBody>
          </p:sp>
          <p:sp>
            <p:nvSpPr>
              <p:cNvPr id="9" name="文本框 8">
                <a:extLst>
                  <a:ext uri="{FF2B5EF4-FFF2-40B4-BE49-F238E27FC236}">
                    <a16:creationId xmlns:a16="http://schemas.microsoft.com/office/drawing/2014/main" xmlns="" id="{23630490-F6EA-472E-9386-CD4E83CF1FAD}"/>
                  </a:ext>
                </a:extLst>
              </p:cNvPr>
              <p:cNvSpPr txBox="1"/>
              <p:nvPr/>
            </p:nvSpPr>
            <p:spPr>
              <a:xfrm>
                <a:off x="805485" y="1522838"/>
                <a:ext cx="441809" cy="564137"/>
              </a:xfrm>
              <a:prstGeom prst="rect">
                <a:avLst/>
              </a:prstGeom>
              <a:noFill/>
            </p:spPr>
            <p:txBody>
              <a:bodyPr wrap="square" rtlCol="0">
                <a:spAutoFit/>
              </a:bodyPr>
              <a:lstStyle/>
              <a:p>
                <a:r>
                  <a:rPr lang="zh-CN" altLang="en-US" sz="1938" b="1" dirty="0">
                    <a:solidFill>
                      <a:srgbClr val="FFC000"/>
                    </a:solidFill>
                    <a:latin typeface="微软雅黑" panose="020B0503020204020204" pitchFamily="34" charset="-122"/>
                    <a:ea typeface="微软雅黑" panose="020B0503020204020204" pitchFamily="34" charset="-122"/>
                  </a:rPr>
                  <a:t>贰</a:t>
                </a:r>
              </a:p>
            </p:txBody>
          </p:sp>
        </p:grpSp>
      </p:grpSp>
      <p:pic>
        <p:nvPicPr>
          <p:cNvPr id="12" name="Picture 4">
            <a:extLst>
              <a:ext uri="{FF2B5EF4-FFF2-40B4-BE49-F238E27FC236}">
                <a16:creationId xmlns:a16="http://schemas.microsoft.com/office/drawing/2014/main" xmlns="" id="{4C4D265C-AA26-453D-82B6-D15BE4835A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474"/>
          <a:stretch/>
        </p:blipFill>
        <p:spPr bwMode="auto">
          <a:xfrm>
            <a:off x="791525" y="953092"/>
            <a:ext cx="3873952" cy="258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748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项目主题解析</a:t>
            </a:r>
            <a:endParaRPr lang="zh-CN" altLang="en-US" sz="2400" b="1"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xmlns="" id="{2EC7B365-BF14-46BC-8D2B-0E6E9F1D3BE1}"/>
              </a:ext>
            </a:extLst>
          </p:cNvPr>
          <p:cNvSpPr/>
          <p:nvPr/>
        </p:nvSpPr>
        <p:spPr>
          <a:xfrm>
            <a:off x="2991728" y="2221664"/>
            <a:ext cx="2743059" cy="859466"/>
          </a:xfrm>
          <a:prstGeom prst="rect">
            <a:avLst/>
          </a:prstGeom>
        </p:spPr>
        <p:txBody>
          <a:bodyPr wrap="none">
            <a:spAutoFit/>
          </a:bodyPr>
          <a:lstStyle/>
          <a:p>
            <a:r>
              <a:rPr lang="zh-CN" altLang="en-US" sz="4985" b="1" dirty="0" smtClean="0">
                <a:solidFill>
                  <a:srgbClr val="FFC000"/>
                </a:solidFill>
                <a:latin typeface="微软雅黑" panose="020B0503020204020204" pitchFamily="34" charset="-122"/>
                <a:ea typeface="微软雅黑" panose="020B0503020204020204" pitchFamily="34" charset="-122"/>
              </a:rPr>
              <a:t>加油</a:t>
            </a:r>
            <a:r>
              <a:rPr lang="zh-CN" altLang="en-US" sz="4985" b="1" dirty="0" smtClean="0">
                <a:latin typeface="微软雅黑" panose="020B0503020204020204" pitchFamily="34" charset="-122"/>
                <a:ea typeface="微软雅黑" panose="020B0503020204020204" pitchFamily="34" charset="-122"/>
              </a:rPr>
              <a:t>中国</a:t>
            </a:r>
            <a:endParaRPr lang="zh-CN" altLang="en-US" sz="4985" dirty="0"/>
          </a:p>
        </p:txBody>
      </p:sp>
      <p:cxnSp>
        <p:nvCxnSpPr>
          <p:cNvPr id="16" name="直接连接符 17">
            <a:extLst>
              <a:ext uri="{FF2B5EF4-FFF2-40B4-BE49-F238E27FC236}">
                <a16:creationId xmlns:a16="http://schemas.microsoft.com/office/drawing/2014/main" xmlns="" id="{5CCF97E4-BC7D-45AA-966B-900969E9F8DE}"/>
              </a:ext>
            </a:extLst>
          </p:cNvPr>
          <p:cNvCxnSpPr>
            <a:cxnSpLocks/>
          </p:cNvCxnSpPr>
          <p:nvPr/>
        </p:nvCxnSpPr>
        <p:spPr>
          <a:xfrm flipH="1">
            <a:off x="4377580" y="3168494"/>
            <a:ext cx="131516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21">
            <a:extLst>
              <a:ext uri="{FF2B5EF4-FFF2-40B4-BE49-F238E27FC236}">
                <a16:creationId xmlns:a16="http://schemas.microsoft.com/office/drawing/2014/main" xmlns="" id="{C98C0B70-7A42-410C-8D47-18011D5E3E95}"/>
              </a:ext>
            </a:extLst>
          </p:cNvPr>
          <p:cNvCxnSpPr/>
          <p:nvPr/>
        </p:nvCxnSpPr>
        <p:spPr>
          <a:xfrm flipV="1">
            <a:off x="5041243" y="3168495"/>
            <a:ext cx="2615" cy="40331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xmlns="" id="{F86711AF-8D7A-4E64-BA7D-854E9D898F5E}"/>
              </a:ext>
            </a:extLst>
          </p:cNvPr>
          <p:cNvSpPr txBox="1"/>
          <p:nvPr/>
        </p:nvSpPr>
        <p:spPr>
          <a:xfrm flipH="1" flipV="1">
            <a:off x="3141984" y="3588065"/>
            <a:ext cx="6046987" cy="1082499"/>
          </a:xfrm>
          <a:prstGeom prst="rect">
            <a:avLst/>
          </a:prstGeom>
          <a:noFill/>
          <a:ln w="28575">
            <a:solidFill>
              <a:srgbClr val="FFC000"/>
            </a:solidFill>
          </a:ln>
        </p:spPr>
        <p:txBody>
          <a:bodyPr wrap="square" rtlCol="0">
            <a:spAutoFit/>
          </a:bodyPr>
          <a:lstStyle/>
          <a:p>
            <a:pPr algn="ctr"/>
            <a:endParaRPr lang="en-US" altLang="zh-CN" sz="1400" dirty="0">
              <a:latin typeface="微软雅黑" panose="020B0503020204020204" pitchFamily="34" charset="-122"/>
              <a:ea typeface="微软雅黑" panose="020B0503020204020204" pitchFamily="34" charset="-122"/>
            </a:endParaRPr>
          </a:p>
          <a:p>
            <a:pPr algn="ctr"/>
            <a:endParaRPr lang="en-US" altLang="zh-CN" sz="1400" dirty="0">
              <a:latin typeface="微软雅黑" panose="020B0503020204020204" pitchFamily="34" charset="-122"/>
              <a:ea typeface="微软雅黑" panose="020B0503020204020204" pitchFamily="34" charset="-122"/>
            </a:endParaRPr>
          </a:p>
          <a:p>
            <a:pPr algn="ctr"/>
            <a:endParaRPr lang="zh-CN" altLang="en-US" sz="14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xmlns="" id="{CD70DDE2-86BC-49A3-81DA-3CD2C86AECDD}"/>
              </a:ext>
            </a:extLst>
          </p:cNvPr>
          <p:cNvSpPr txBox="1"/>
          <p:nvPr/>
        </p:nvSpPr>
        <p:spPr>
          <a:xfrm>
            <a:off x="3140644" y="3655520"/>
            <a:ext cx="6152760" cy="954107"/>
          </a:xfrm>
          <a:prstGeom prst="rect">
            <a:avLst/>
          </a:prstGeom>
          <a:noFill/>
        </p:spPr>
        <p:txBody>
          <a:bodyPr wrap="square" rtlCol="0">
            <a:spAutoFit/>
          </a:bodyPr>
          <a:lstStyle/>
          <a:p>
            <a:pPr marL="197825" indent="-197825">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从传播层面</a:t>
            </a:r>
            <a:r>
              <a:rPr lang="zh-CN" altLang="en-US" sz="1400" dirty="0" smtClean="0">
                <a:latin typeface="微软雅黑" panose="020B0503020204020204" pitchFamily="34" charset="-122"/>
                <a:ea typeface="微软雅黑" panose="020B0503020204020204" pitchFamily="34" charset="-122"/>
              </a:rPr>
              <a:t>来说，</a:t>
            </a:r>
            <a:r>
              <a:rPr lang="zh-CN" altLang="en-US" sz="1400" dirty="0">
                <a:latin typeface="微软雅黑" panose="020B0503020204020204" pitchFamily="34" charset="-122"/>
                <a:ea typeface="微软雅黑" panose="020B0503020204020204" pitchFamily="34" charset="-122"/>
              </a:rPr>
              <a:t>一是表示本次活动的传播范围之广，二是体彩是国家公益彩票，有国家事业属性的机构，传播应该具有包容性，高度</a:t>
            </a:r>
            <a:r>
              <a:rPr lang="zh-CN" altLang="en-US" sz="1400" dirty="0" smtClean="0">
                <a:latin typeface="微软雅黑" panose="020B0503020204020204" pitchFamily="34" charset="-122"/>
                <a:ea typeface="微软雅黑" panose="020B0503020204020204" pitchFamily="34" charset="-122"/>
              </a:rPr>
              <a:t>性</a:t>
            </a:r>
            <a:endParaRPr lang="en-US" altLang="zh-CN" sz="1400" dirty="0" smtClean="0">
              <a:latin typeface="微软雅黑" panose="020B0503020204020204" pitchFamily="34" charset="-122"/>
              <a:ea typeface="微软雅黑" panose="020B0503020204020204" pitchFamily="34" charset="-122"/>
            </a:endParaRPr>
          </a:p>
          <a:p>
            <a:pPr marL="197825" indent="-197825">
              <a:buFont typeface="Arial" panose="020B0604020202020204" pitchFamily="34" charset="0"/>
              <a:buChar char="•"/>
            </a:pPr>
            <a:endParaRPr lang="en-US" altLang="zh-CN" sz="1400" dirty="0">
              <a:latin typeface="微软雅黑" panose="020B0503020204020204" pitchFamily="34" charset="-122"/>
              <a:ea typeface="微软雅黑" panose="020B0503020204020204" pitchFamily="34" charset="-122"/>
            </a:endParaRPr>
          </a:p>
          <a:p>
            <a:pPr marL="197825" indent="-197825">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从内容层面来说，吉祥物应该具备中国文化的多元性</a:t>
            </a:r>
            <a:endParaRPr lang="en-US" altLang="zh-CN"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37431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项目主题解析</a:t>
            </a:r>
            <a:endParaRPr lang="zh-CN" altLang="en-US" sz="2400" b="1" dirty="0">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xmlns="" id="{01B381FA-11F4-4AB6-B1B5-48D2C945F2D3}"/>
              </a:ext>
            </a:extLst>
          </p:cNvPr>
          <p:cNvSpPr/>
          <p:nvPr/>
        </p:nvSpPr>
        <p:spPr>
          <a:xfrm>
            <a:off x="4753621" y="3013501"/>
            <a:ext cx="2743059" cy="859466"/>
          </a:xfrm>
          <a:prstGeom prst="rect">
            <a:avLst/>
          </a:prstGeom>
        </p:spPr>
        <p:txBody>
          <a:bodyPr wrap="none">
            <a:spAutoFit/>
          </a:bodyPr>
          <a:lstStyle/>
          <a:p>
            <a:r>
              <a:rPr lang="zh-CN" altLang="en-US" sz="4985" b="1" dirty="0">
                <a:solidFill>
                  <a:srgbClr val="FFC000"/>
                </a:solidFill>
                <a:latin typeface="微软雅黑" panose="020B0503020204020204" pitchFamily="34" charset="-122"/>
                <a:ea typeface="微软雅黑" panose="020B0503020204020204" pitchFamily="34" charset="-122"/>
              </a:rPr>
              <a:t>光芒</a:t>
            </a:r>
            <a:r>
              <a:rPr lang="zh-CN" altLang="en-US" sz="4985" b="1" dirty="0">
                <a:latin typeface="微软雅黑" panose="020B0503020204020204" pitchFamily="34" charset="-122"/>
                <a:ea typeface="微软雅黑" panose="020B0503020204020204" pitchFamily="34" charset="-122"/>
              </a:rPr>
              <a:t>焕</a:t>
            </a:r>
            <a:r>
              <a:rPr lang="zh-CN" altLang="en-US" sz="4985" b="1" dirty="0">
                <a:solidFill>
                  <a:srgbClr val="FFC000"/>
                </a:solidFill>
                <a:latin typeface="微软雅黑" panose="020B0503020204020204" pitchFamily="34" charset="-122"/>
                <a:ea typeface="微软雅黑" panose="020B0503020204020204" pitchFamily="34" charset="-122"/>
              </a:rPr>
              <a:t>新</a:t>
            </a:r>
            <a:endParaRPr lang="zh-CN" altLang="en-US" sz="4985" dirty="0">
              <a:solidFill>
                <a:srgbClr val="FFC000"/>
              </a:solidFill>
            </a:endParaRPr>
          </a:p>
        </p:txBody>
      </p:sp>
      <p:cxnSp>
        <p:nvCxnSpPr>
          <p:cNvPr id="12" name="直接连接符 19">
            <a:extLst>
              <a:ext uri="{FF2B5EF4-FFF2-40B4-BE49-F238E27FC236}">
                <a16:creationId xmlns:a16="http://schemas.microsoft.com/office/drawing/2014/main" xmlns="" id="{572566E0-3333-4AC2-9B16-CA183376CE46}"/>
              </a:ext>
            </a:extLst>
          </p:cNvPr>
          <p:cNvCxnSpPr/>
          <p:nvPr/>
        </p:nvCxnSpPr>
        <p:spPr>
          <a:xfrm>
            <a:off x="6109594" y="3072242"/>
            <a:ext cx="131714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xmlns="" id="{4E8E6829-DB8D-4F90-9383-4C360FEE07E0}"/>
              </a:ext>
            </a:extLst>
          </p:cNvPr>
          <p:cNvCxnSpPr/>
          <p:nvPr/>
        </p:nvCxnSpPr>
        <p:spPr>
          <a:xfrm>
            <a:off x="6756289" y="2637974"/>
            <a:ext cx="0" cy="43426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xmlns="" id="{BD9667A2-D38D-4C8C-9711-A7F90C08B6E4}"/>
              </a:ext>
            </a:extLst>
          </p:cNvPr>
          <p:cNvSpPr txBox="1"/>
          <p:nvPr/>
        </p:nvSpPr>
        <p:spPr>
          <a:xfrm>
            <a:off x="4818119" y="1254576"/>
            <a:ext cx="6035927" cy="1384995"/>
          </a:xfrm>
          <a:prstGeom prst="rect">
            <a:avLst/>
          </a:prstGeom>
          <a:noFill/>
          <a:ln w="28575">
            <a:solidFill>
              <a:srgbClr val="FFC000"/>
            </a:solidFill>
          </a:ln>
        </p:spPr>
        <p:txBody>
          <a:bodyPr wrap="square" rtlCol="0">
            <a:spAutoFit/>
          </a:bodyPr>
          <a:lstStyle/>
          <a:p>
            <a:pPr marL="197825" indent="-197825">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新，是体彩新事物的出现，新</a:t>
            </a:r>
            <a:r>
              <a:rPr lang="zh-CN" altLang="en-US" sz="1400" b="1" dirty="0">
                <a:latin typeface="微软雅黑" panose="020B0503020204020204" pitchFamily="34" charset="-122"/>
                <a:ea typeface="微软雅黑" panose="020B0503020204020204" pitchFamily="34" charset="-122"/>
              </a:rPr>
              <a:t>的吉祥物形象</a:t>
            </a:r>
            <a:r>
              <a:rPr lang="zh-CN" altLang="en-US" sz="1400" dirty="0">
                <a:latin typeface="微软雅黑" panose="020B0503020204020204" pitchFamily="34" charset="-122"/>
                <a:ea typeface="微软雅黑" panose="020B0503020204020204" pitchFamily="34" charset="-122"/>
              </a:rPr>
              <a:t>为体彩传播增添活力，同期配合</a:t>
            </a:r>
            <a:r>
              <a:rPr lang="zh-CN" altLang="en-US" sz="1400" b="1" dirty="0">
                <a:latin typeface="微软雅黑" panose="020B0503020204020204" pitchFamily="34" charset="-122"/>
                <a:ea typeface="微软雅黑" panose="020B0503020204020204" pitchFamily="34" charset="-122"/>
              </a:rPr>
              <a:t>新的即开票产品</a:t>
            </a:r>
            <a:r>
              <a:rPr lang="zh-CN" altLang="en-US" sz="1400" dirty="0">
                <a:latin typeface="微软雅黑" panose="020B0503020204020204" pitchFamily="34" charset="-122"/>
                <a:ea typeface="微软雅黑" panose="020B0503020204020204" pitchFamily="34" charset="-122"/>
              </a:rPr>
              <a:t>让玩法更加多样</a:t>
            </a:r>
            <a:r>
              <a:rPr lang="zh-CN" altLang="en-US"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pPr marL="197825" indent="-197825">
              <a:buFont typeface="Arial" panose="020B0604020202020204" pitchFamily="34" charset="0"/>
              <a:buChar char="•"/>
            </a:pPr>
            <a:endParaRPr lang="en-US" altLang="zh-CN" sz="1400" dirty="0">
              <a:latin typeface="微软雅黑" panose="020B0503020204020204" pitchFamily="34" charset="-122"/>
              <a:ea typeface="微软雅黑" panose="020B0503020204020204" pitchFamily="34" charset="-122"/>
            </a:endParaRPr>
          </a:p>
          <a:p>
            <a:pPr marL="197825" indent="-197825">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新，是一种</a:t>
            </a:r>
            <a:r>
              <a:rPr lang="zh-CN" altLang="en-US" sz="1400" b="1" dirty="0">
                <a:latin typeface="微软雅黑" panose="020B0503020204020204" pitchFamily="34" charset="-122"/>
                <a:ea typeface="微软雅黑" panose="020B0503020204020204" pitchFamily="34" charset="-122"/>
              </a:rPr>
              <a:t>状态</a:t>
            </a:r>
            <a:r>
              <a:rPr lang="zh-CN" altLang="en-US" sz="1400" dirty="0">
                <a:latin typeface="微软雅黑" panose="020B0503020204020204" pitchFamily="34" charset="-122"/>
                <a:ea typeface="微软雅黑" panose="020B0503020204020204" pitchFamily="34" charset="-122"/>
              </a:rPr>
              <a:t>，意味着体彩在新的一年以全新的姿态出发</a:t>
            </a:r>
            <a:r>
              <a:rPr lang="zh-CN" altLang="en-US"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pPr marL="197825" indent="-197825">
              <a:buFont typeface="Arial" panose="020B0604020202020204" pitchFamily="34" charset="0"/>
              <a:buChar char="•"/>
            </a:pPr>
            <a:endParaRPr lang="en-US" altLang="zh-CN" sz="1400" dirty="0">
              <a:latin typeface="微软雅黑" panose="020B0503020204020204" pitchFamily="34" charset="-122"/>
              <a:ea typeface="微软雅黑" panose="020B0503020204020204" pitchFamily="34" charset="-122"/>
            </a:endParaRPr>
          </a:p>
          <a:p>
            <a:pPr marL="197825" indent="-197825">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新，更代表着一种</a:t>
            </a:r>
            <a:r>
              <a:rPr lang="zh-CN" altLang="en-US" sz="1400" b="1" dirty="0">
                <a:latin typeface="微软雅黑" panose="020B0503020204020204" pitchFamily="34" charset="-122"/>
                <a:ea typeface="微软雅黑" panose="020B0503020204020204" pitchFamily="34" charset="-122"/>
              </a:rPr>
              <a:t>思潮</a:t>
            </a:r>
            <a:r>
              <a:rPr lang="zh-CN" altLang="en-US" sz="1400" dirty="0">
                <a:latin typeface="微软雅黑" panose="020B0503020204020204" pitchFamily="34" charset="-122"/>
                <a:ea typeface="微软雅黑" panose="020B0503020204020204" pitchFamily="34" charset="-122"/>
              </a:rPr>
              <a:t>，是体彩对新公益理念传播更进一步的举措</a:t>
            </a:r>
          </a:p>
        </p:txBody>
      </p:sp>
      <p:cxnSp>
        <p:nvCxnSpPr>
          <p:cNvPr id="23" name="直接连接符 26">
            <a:extLst>
              <a:ext uri="{FF2B5EF4-FFF2-40B4-BE49-F238E27FC236}">
                <a16:creationId xmlns:a16="http://schemas.microsoft.com/office/drawing/2014/main" xmlns="" id="{E23DB6DA-4B7A-4F2D-814D-CCB8057BCBEE}"/>
              </a:ext>
            </a:extLst>
          </p:cNvPr>
          <p:cNvCxnSpPr/>
          <p:nvPr/>
        </p:nvCxnSpPr>
        <p:spPr>
          <a:xfrm flipH="1" flipV="1">
            <a:off x="4853746" y="3920297"/>
            <a:ext cx="151516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接连接符 27">
            <a:extLst>
              <a:ext uri="{FF2B5EF4-FFF2-40B4-BE49-F238E27FC236}">
                <a16:creationId xmlns:a16="http://schemas.microsoft.com/office/drawing/2014/main" xmlns="" id="{F28D5518-1F83-409C-8223-0B35F51A6774}"/>
              </a:ext>
            </a:extLst>
          </p:cNvPr>
          <p:cNvCxnSpPr/>
          <p:nvPr/>
        </p:nvCxnSpPr>
        <p:spPr>
          <a:xfrm flipH="1" flipV="1">
            <a:off x="5611327" y="3920297"/>
            <a:ext cx="0" cy="65410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xmlns="" id="{BD9667A2-D38D-4C8C-9711-A7F90C08B6E4}"/>
              </a:ext>
            </a:extLst>
          </p:cNvPr>
          <p:cNvSpPr txBox="1"/>
          <p:nvPr/>
        </p:nvSpPr>
        <p:spPr>
          <a:xfrm>
            <a:off x="1460753" y="4583335"/>
            <a:ext cx="6035927" cy="1384995"/>
          </a:xfrm>
          <a:prstGeom prst="rect">
            <a:avLst/>
          </a:prstGeom>
          <a:noFill/>
          <a:ln w="28575">
            <a:solidFill>
              <a:srgbClr val="FFC000"/>
            </a:solidFill>
          </a:ln>
        </p:spPr>
        <p:txBody>
          <a:bodyPr wrap="square" rtlCol="0">
            <a:spAutoFit/>
          </a:bodyPr>
          <a:lstStyle/>
          <a:p>
            <a:pPr marL="285750" indent="-285750">
              <a:buFont typeface="Arial" charset="0"/>
              <a:buChar char="•"/>
            </a:pPr>
            <a:r>
              <a:rPr lang="zh-CN" altLang="en-US" sz="1400" dirty="0">
                <a:latin typeface="微软雅黑" panose="020B0503020204020204" pitchFamily="34" charset="-122"/>
                <a:ea typeface="微软雅黑" panose="020B0503020204020204" pitchFamily="34" charset="-122"/>
              </a:rPr>
              <a:t>光芒是体彩从</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年起的品牌关键元素之一，顺应“你未必光芒万丈，但始终温暖有光”的年度品牌</a:t>
            </a:r>
            <a:r>
              <a:rPr lang="zh-CN" altLang="en-US" sz="1400" dirty="0" smtClean="0">
                <a:latin typeface="微软雅黑" panose="020B0503020204020204" pitchFamily="34" charset="-122"/>
                <a:ea typeface="微软雅黑" panose="020B0503020204020204" pitchFamily="34" charset="-122"/>
              </a:rPr>
              <a:t>关键词</a:t>
            </a:r>
            <a:endParaRPr lang="en-US" altLang="zh-CN" sz="1400" dirty="0" smtClean="0">
              <a:latin typeface="微软雅黑" panose="020B0503020204020204" pitchFamily="34" charset="-122"/>
              <a:ea typeface="微软雅黑" panose="020B0503020204020204" pitchFamily="34" charset="-122"/>
            </a:endParaRPr>
          </a:p>
          <a:p>
            <a:pPr marL="285750" indent="-285750">
              <a:buFont typeface="Arial" charset="0"/>
              <a:buChar char="•"/>
            </a:pPr>
            <a:endParaRPr lang="en-US" altLang="zh-CN" sz="1400" dirty="0">
              <a:latin typeface="微软雅黑" panose="020B0503020204020204" pitchFamily="34" charset="-122"/>
              <a:ea typeface="微软雅黑" panose="020B0503020204020204" pitchFamily="34" charset="-122"/>
            </a:endParaRPr>
          </a:p>
          <a:p>
            <a:pPr marL="285750" indent="-285750">
              <a:buFont typeface="Arial" charset="0"/>
              <a:buChar char="•"/>
            </a:pPr>
            <a:r>
              <a:rPr lang="zh-CN" altLang="en-US" sz="1400" dirty="0">
                <a:latin typeface="微软雅黑" panose="020B0503020204020204" pitchFamily="34" charset="-122"/>
                <a:ea typeface="微软雅黑" panose="020B0503020204020204" pitchFamily="34" charset="-122"/>
              </a:rPr>
              <a:t>光芒是一种让人感到温暖的</a:t>
            </a:r>
            <a:r>
              <a:rPr lang="zh-CN" altLang="en-US" sz="1400" dirty="0" smtClean="0">
                <a:latin typeface="微软雅黑" panose="020B0503020204020204" pitchFamily="34" charset="-122"/>
                <a:ea typeface="微软雅黑" panose="020B0503020204020204" pitchFamily="34" charset="-122"/>
              </a:rPr>
              <a:t>正能量</a:t>
            </a:r>
            <a:endParaRPr lang="en-US" altLang="zh-CN" sz="1400" dirty="0" smtClean="0">
              <a:latin typeface="微软雅黑" panose="020B0503020204020204" pitchFamily="34" charset="-122"/>
              <a:ea typeface="微软雅黑" panose="020B0503020204020204" pitchFamily="34" charset="-122"/>
            </a:endParaRPr>
          </a:p>
          <a:p>
            <a:pPr marL="285750" indent="-285750">
              <a:buFont typeface="Arial" charset="0"/>
              <a:buChar char="•"/>
            </a:pPr>
            <a:endParaRPr lang="en-US" altLang="zh-CN" sz="1400" dirty="0">
              <a:latin typeface="微软雅黑" panose="020B0503020204020204" pitchFamily="34" charset="-122"/>
              <a:ea typeface="微软雅黑" panose="020B0503020204020204" pitchFamily="34" charset="-122"/>
            </a:endParaRPr>
          </a:p>
          <a:p>
            <a:pPr marL="285750" indent="-285750">
              <a:buFont typeface="Arial" charset="0"/>
              <a:buChar char="•"/>
            </a:pPr>
            <a:r>
              <a:rPr lang="zh-CN" altLang="en-US" sz="1400" b="1" dirty="0">
                <a:latin typeface="微软雅黑" panose="020B0503020204020204" pitchFamily="34" charset="-122"/>
                <a:ea typeface="微软雅黑" panose="020B0503020204020204" pitchFamily="34" charset="-122"/>
              </a:rPr>
              <a:t>保持光芒的温度，聚集更多的正能量</a:t>
            </a:r>
            <a:endParaRPr lang="en-US" altLang="zh-CN" sz="1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61458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吉祥物的定位</a:t>
            </a:r>
            <a:endParaRPr lang="zh-CN" altLang="en-US" sz="2400" b="1"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xmlns="" id="{9A33B7EF-356B-4BFA-86AB-C8BCF4DB78BB}"/>
              </a:ext>
            </a:extLst>
          </p:cNvPr>
          <p:cNvSpPr txBox="1"/>
          <p:nvPr/>
        </p:nvSpPr>
        <p:spPr>
          <a:xfrm>
            <a:off x="1363134" y="1130232"/>
            <a:ext cx="9719394" cy="507831"/>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通过对其他品牌吉祥物的分析不难</a:t>
            </a:r>
            <a:r>
              <a:rPr lang="zh-CN" altLang="en-US" dirty="0" smtClean="0">
                <a:latin typeface="微软雅黑" panose="020B0503020204020204" pitchFamily="34" charset="-122"/>
                <a:ea typeface="微软雅黑" panose="020B0503020204020204" pitchFamily="34" charset="-122"/>
              </a:rPr>
              <a:t>发现</a:t>
            </a:r>
            <a:r>
              <a:rPr lang="zh-CN" altLang="en-US" dirty="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一</a:t>
            </a:r>
            <a:r>
              <a:rPr lang="zh-CN" altLang="en-US" dirty="0">
                <a:latin typeface="微软雅黑" panose="020B0503020204020204" pitchFamily="34" charset="-122"/>
                <a:ea typeface="微软雅黑" panose="020B0503020204020204" pitchFamily="34" charset="-122"/>
              </a:rPr>
              <a:t>个成功的吉祥物形象，需要具备以下四点属性：</a:t>
            </a:r>
          </a:p>
        </p:txBody>
      </p:sp>
      <p:sp>
        <p:nvSpPr>
          <p:cNvPr id="13" name="文本框 12">
            <a:extLst>
              <a:ext uri="{FF2B5EF4-FFF2-40B4-BE49-F238E27FC236}">
                <a16:creationId xmlns:a16="http://schemas.microsoft.com/office/drawing/2014/main" xmlns="" id="{E9A1CAF9-7539-4663-B63F-AC6528D5B385}"/>
              </a:ext>
            </a:extLst>
          </p:cNvPr>
          <p:cNvSpPr txBox="1"/>
          <p:nvPr/>
        </p:nvSpPr>
        <p:spPr>
          <a:xfrm>
            <a:off x="2125407" y="2138357"/>
            <a:ext cx="902811"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外形设计</a:t>
            </a:r>
          </a:p>
        </p:txBody>
      </p:sp>
      <p:sp>
        <p:nvSpPr>
          <p:cNvPr id="14" name="文本框 13">
            <a:extLst>
              <a:ext uri="{FF2B5EF4-FFF2-40B4-BE49-F238E27FC236}">
                <a16:creationId xmlns:a16="http://schemas.microsoft.com/office/drawing/2014/main" xmlns="" id="{4710B07A-EABE-48CF-B8BE-4EA875BE176F}"/>
              </a:ext>
            </a:extLst>
          </p:cNvPr>
          <p:cNvSpPr txBox="1"/>
          <p:nvPr/>
        </p:nvSpPr>
        <p:spPr>
          <a:xfrm>
            <a:off x="6106304" y="2138357"/>
            <a:ext cx="902811"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人设个性</a:t>
            </a:r>
          </a:p>
        </p:txBody>
      </p:sp>
      <p:sp>
        <p:nvSpPr>
          <p:cNvPr id="15" name="矩形 14">
            <a:extLst>
              <a:ext uri="{FF2B5EF4-FFF2-40B4-BE49-F238E27FC236}">
                <a16:creationId xmlns:a16="http://schemas.microsoft.com/office/drawing/2014/main" xmlns="" id="{D10182D5-B2AB-4064-B0F5-6EA11067D7BB}"/>
              </a:ext>
            </a:extLst>
          </p:cNvPr>
          <p:cNvSpPr/>
          <p:nvPr/>
        </p:nvSpPr>
        <p:spPr>
          <a:xfrm>
            <a:off x="1938528" y="2021176"/>
            <a:ext cx="3857185" cy="1935377"/>
          </a:xfrm>
          <a:prstGeom prst="rect">
            <a:avLst/>
          </a:prstGeom>
          <a:noFill/>
          <a:ln w="57150">
            <a:solidFill>
              <a:srgbClr val="E3C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a:p>
        </p:txBody>
      </p:sp>
      <p:sp>
        <p:nvSpPr>
          <p:cNvPr id="16" name="矩形 15">
            <a:extLst>
              <a:ext uri="{FF2B5EF4-FFF2-40B4-BE49-F238E27FC236}">
                <a16:creationId xmlns:a16="http://schemas.microsoft.com/office/drawing/2014/main" xmlns="" id="{D3BBF4BB-EF25-4B5D-AEED-2AC9DB7AF16B}"/>
              </a:ext>
            </a:extLst>
          </p:cNvPr>
          <p:cNvSpPr/>
          <p:nvPr/>
        </p:nvSpPr>
        <p:spPr>
          <a:xfrm>
            <a:off x="5951520" y="2021288"/>
            <a:ext cx="4057516" cy="1935377"/>
          </a:xfrm>
          <a:prstGeom prst="rect">
            <a:avLst/>
          </a:prstGeom>
          <a:noFill/>
          <a:ln w="57150">
            <a:solidFill>
              <a:srgbClr val="E3C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a:p>
        </p:txBody>
      </p:sp>
      <p:sp>
        <p:nvSpPr>
          <p:cNvPr id="17" name="文本框 16">
            <a:extLst>
              <a:ext uri="{FF2B5EF4-FFF2-40B4-BE49-F238E27FC236}">
                <a16:creationId xmlns:a16="http://schemas.microsoft.com/office/drawing/2014/main" xmlns="" id="{2E74032C-5684-4F43-B227-1AC05521AC4A}"/>
              </a:ext>
            </a:extLst>
          </p:cNvPr>
          <p:cNvSpPr txBox="1"/>
          <p:nvPr/>
        </p:nvSpPr>
        <p:spPr>
          <a:xfrm>
            <a:off x="2365248" y="2823642"/>
            <a:ext cx="3311912" cy="379912"/>
          </a:xfrm>
          <a:prstGeom prst="rect">
            <a:avLst/>
          </a:prstGeom>
          <a:noFill/>
        </p:spPr>
        <p:txBody>
          <a:bodyPr wrap="square" rtlCol="0">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外形具有</a:t>
            </a:r>
            <a:r>
              <a:rPr lang="zh-CN" altLang="en-US" sz="1400" b="1" dirty="0" smtClean="0">
                <a:latin typeface="微软雅黑" panose="020B0503020204020204" pitchFamily="34" charset="-122"/>
                <a:ea typeface="微软雅黑" panose="020B0503020204020204" pitchFamily="34" charset="-122"/>
              </a:rPr>
              <a:t>辨识度</a:t>
            </a:r>
            <a:r>
              <a:rPr lang="zh-CN" altLang="en-US" sz="1400" b="1" dirty="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符合</a:t>
            </a:r>
            <a:r>
              <a:rPr lang="zh-CN" altLang="en-US" sz="1400" b="1" dirty="0">
                <a:latin typeface="微软雅黑" panose="020B0503020204020204" pitchFamily="34" charset="-122"/>
                <a:ea typeface="微软雅黑" panose="020B0503020204020204" pitchFamily="34" charset="-122"/>
              </a:rPr>
              <a:t>主流审美</a:t>
            </a:r>
            <a:endParaRPr lang="en-US" altLang="zh-CN" sz="1400" b="1"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xmlns="" id="{C7D836A8-CB8E-4886-A8DA-556E57E11FB4}"/>
              </a:ext>
            </a:extLst>
          </p:cNvPr>
          <p:cNvSpPr txBox="1"/>
          <p:nvPr/>
        </p:nvSpPr>
        <p:spPr>
          <a:xfrm>
            <a:off x="6106304" y="2514794"/>
            <a:ext cx="3903328" cy="1061829"/>
          </a:xfrm>
          <a:prstGeom prst="rect">
            <a:avLst/>
          </a:prstGeom>
          <a:noFill/>
        </p:spPr>
        <p:txBody>
          <a:bodyPr wrap="square" rtlCol="0">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要有清晰的背景设定</a:t>
            </a:r>
            <a:endParaRPr lang="en-US" altLang="zh-CN" sz="1400" dirty="0">
              <a:latin typeface="微软雅黑" panose="020B0503020204020204" pitchFamily="34" charset="-122"/>
              <a:ea typeface="微软雅黑" panose="020B0503020204020204" pitchFamily="34" charset="-122"/>
            </a:endParaRPr>
          </a:p>
          <a:p>
            <a:pPr algn="ctr">
              <a:lnSpc>
                <a:spcPct val="150000"/>
              </a:lnSpc>
            </a:pPr>
            <a:r>
              <a:rPr lang="zh-CN" altLang="en-US" sz="1400" dirty="0">
                <a:latin typeface="微软雅黑" panose="020B0503020204020204" pitchFamily="34" charset="-122"/>
                <a:ea typeface="微软雅黑" panose="020B0503020204020204" pitchFamily="34" charset="-122"/>
              </a:rPr>
              <a:t>让其成为</a:t>
            </a:r>
            <a:r>
              <a:rPr lang="zh-CN" altLang="en-US" sz="1400" b="1" dirty="0">
                <a:latin typeface="微软雅黑" panose="020B0503020204020204" pitchFamily="34" charset="-122"/>
                <a:ea typeface="微软雅黑" panose="020B0503020204020204" pitchFamily="34" charset="-122"/>
              </a:rPr>
              <a:t>一个立体的生命</a:t>
            </a:r>
            <a:r>
              <a:rPr lang="zh-CN" altLang="en-US" sz="1400" dirty="0">
                <a:latin typeface="微软雅黑" panose="020B0503020204020204" pitchFamily="34" charset="-122"/>
                <a:ea typeface="微软雅黑" panose="020B0503020204020204" pitchFamily="34" charset="-122"/>
              </a:rPr>
              <a:t>，具有真实的个性，更加鲜活动人</a:t>
            </a:r>
          </a:p>
        </p:txBody>
      </p:sp>
      <p:grpSp>
        <p:nvGrpSpPr>
          <p:cNvPr id="19" name="组合 2">
            <a:extLst>
              <a:ext uri="{FF2B5EF4-FFF2-40B4-BE49-F238E27FC236}">
                <a16:creationId xmlns:a16="http://schemas.microsoft.com/office/drawing/2014/main" xmlns="" id="{C859995C-45FD-4C17-939C-8806D2BA38C9}"/>
              </a:ext>
            </a:extLst>
          </p:cNvPr>
          <p:cNvGrpSpPr/>
          <p:nvPr/>
        </p:nvGrpSpPr>
        <p:grpSpPr>
          <a:xfrm>
            <a:off x="1938528" y="4188216"/>
            <a:ext cx="3857185" cy="1935377"/>
            <a:chOff x="723941" y="6214520"/>
            <a:chExt cx="2623524" cy="2795545"/>
          </a:xfrm>
        </p:grpSpPr>
        <p:sp>
          <p:nvSpPr>
            <p:cNvPr id="20" name="文本框 19">
              <a:extLst>
                <a:ext uri="{FF2B5EF4-FFF2-40B4-BE49-F238E27FC236}">
                  <a16:creationId xmlns:a16="http://schemas.microsoft.com/office/drawing/2014/main" xmlns="" id="{108623A1-9506-4DF5-8E18-ABF12EB8EF8E}"/>
                </a:ext>
              </a:extLst>
            </p:cNvPr>
            <p:cNvSpPr txBox="1"/>
            <p:nvPr/>
          </p:nvSpPr>
          <p:spPr>
            <a:xfrm>
              <a:off x="851050" y="6512104"/>
              <a:ext cx="614061" cy="44456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契合品牌</a:t>
              </a:r>
            </a:p>
          </p:txBody>
        </p:sp>
        <p:sp>
          <p:nvSpPr>
            <p:cNvPr id="26" name="矩形 25">
              <a:extLst>
                <a:ext uri="{FF2B5EF4-FFF2-40B4-BE49-F238E27FC236}">
                  <a16:creationId xmlns:a16="http://schemas.microsoft.com/office/drawing/2014/main" xmlns="" id="{11DFC1DD-26E3-49C3-BBB6-7738443A00C2}"/>
                </a:ext>
              </a:extLst>
            </p:cNvPr>
            <p:cNvSpPr/>
            <p:nvPr/>
          </p:nvSpPr>
          <p:spPr>
            <a:xfrm>
              <a:off x="723941" y="6214520"/>
              <a:ext cx="2623524" cy="2795545"/>
            </a:xfrm>
            <a:prstGeom prst="rect">
              <a:avLst/>
            </a:prstGeom>
            <a:noFill/>
            <a:ln w="57150">
              <a:solidFill>
                <a:srgbClr val="E3C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7" name="文本框 26">
              <a:extLst>
                <a:ext uri="{FF2B5EF4-FFF2-40B4-BE49-F238E27FC236}">
                  <a16:creationId xmlns:a16="http://schemas.microsoft.com/office/drawing/2014/main" xmlns="" id="{4BEE914D-E0C6-42FF-8CA6-A94DA71066BA}"/>
                </a:ext>
              </a:extLst>
            </p:cNvPr>
            <p:cNvSpPr txBox="1"/>
            <p:nvPr/>
          </p:nvSpPr>
          <p:spPr>
            <a:xfrm>
              <a:off x="871173" y="7303607"/>
              <a:ext cx="2305049" cy="1011943"/>
            </a:xfrm>
            <a:prstGeom prst="rect">
              <a:avLst/>
            </a:prstGeom>
            <a:noFill/>
          </p:spPr>
          <p:txBody>
            <a:bodyPr wrap="square" rtlCol="0">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吉祥物能够传递</a:t>
              </a:r>
              <a:r>
                <a:rPr lang="zh-CN" altLang="en-US" sz="1400" b="1" dirty="0">
                  <a:latin typeface="微软雅黑" panose="020B0503020204020204" pitchFamily="34" charset="-122"/>
                  <a:ea typeface="微软雅黑" panose="020B0503020204020204" pitchFamily="34" charset="-122"/>
                </a:rPr>
                <a:t>品牌的背景、理念、特点</a:t>
              </a:r>
              <a:endParaRPr lang="en-US" altLang="zh-CN" sz="1400" b="1" dirty="0">
                <a:latin typeface="微软雅黑" panose="020B0503020204020204" pitchFamily="34" charset="-122"/>
                <a:ea typeface="微软雅黑" panose="020B0503020204020204" pitchFamily="34" charset="-122"/>
              </a:endParaRPr>
            </a:p>
            <a:p>
              <a:pPr algn="ctr">
                <a:lnSpc>
                  <a:spcPct val="150000"/>
                </a:lnSpc>
              </a:pPr>
              <a:endParaRPr lang="zh-CN" altLang="en-US" sz="1400" b="1" dirty="0">
                <a:latin typeface="微软雅黑" panose="020B0503020204020204" pitchFamily="34" charset="-122"/>
                <a:ea typeface="微软雅黑" panose="020B0503020204020204" pitchFamily="34" charset="-122"/>
              </a:endParaRPr>
            </a:p>
          </p:txBody>
        </p:sp>
      </p:grpSp>
      <p:sp>
        <p:nvSpPr>
          <p:cNvPr id="28" name="文本框 27">
            <a:extLst>
              <a:ext uri="{FF2B5EF4-FFF2-40B4-BE49-F238E27FC236}">
                <a16:creationId xmlns:a16="http://schemas.microsoft.com/office/drawing/2014/main" xmlns="" id="{6C314567-68C3-4460-A92B-91BA8127CD1A}"/>
              </a:ext>
            </a:extLst>
          </p:cNvPr>
          <p:cNvSpPr txBox="1"/>
          <p:nvPr/>
        </p:nvSpPr>
        <p:spPr>
          <a:xfrm>
            <a:off x="6106304" y="4351607"/>
            <a:ext cx="902811"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独具特色</a:t>
            </a:r>
          </a:p>
        </p:txBody>
      </p:sp>
      <p:sp>
        <p:nvSpPr>
          <p:cNvPr id="29" name="矩形 28">
            <a:extLst>
              <a:ext uri="{FF2B5EF4-FFF2-40B4-BE49-F238E27FC236}">
                <a16:creationId xmlns:a16="http://schemas.microsoft.com/office/drawing/2014/main" xmlns="" id="{2893478F-5FAA-4896-B0AD-6726431D1E4B}"/>
              </a:ext>
            </a:extLst>
          </p:cNvPr>
          <p:cNvSpPr/>
          <p:nvPr/>
        </p:nvSpPr>
        <p:spPr>
          <a:xfrm>
            <a:off x="5963777" y="4188965"/>
            <a:ext cx="4045856" cy="1935377"/>
          </a:xfrm>
          <a:prstGeom prst="rect">
            <a:avLst/>
          </a:prstGeom>
          <a:noFill/>
          <a:ln w="57150">
            <a:solidFill>
              <a:srgbClr val="E3C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a:p>
        </p:txBody>
      </p:sp>
      <p:sp>
        <p:nvSpPr>
          <p:cNvPr id="30" name="文本框 29">
            <a:extLst>
              <a:ext uri="{FF2B5EF4-FFF2-40B4-BE49-F238E27FC236}">
                <a16:creationId xmlns:a16="http://schemas.microsoft.com/office/drawing/2014/main" xmlns="" id="{C1DA932D-BC51-433B-88E6-FEAA07172FE2}"/>
              </a:ext>
            </a:extLst>
          </p:cNvPr>
          <p:cNvSpPr txBox="1"/>
          <p:nvPr/>
        </p:nvSpPr>
        <p:spPr>
          <a:xfrm>
            <a:off x="6061762" y="4797594"/>
            <a:ext cx="3947870" cy="1023742"/>
          </a:xfrm>
          <a:prstGeom prst="rect">
            <a:avLst/>
          </a:prstGeom>
          <a:noFill/>
        </p:spPr>
        <p:txBody>
          <a:bodyPr wrap="square" rtlCol="0">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要做到</a:t>
            </a:r>
            <a:r>
              <a:rPr lang="zh-CN" altLang="en-US" sz="1400" b="1" dirty="0">
                <a:latin typeface="微软雅黑" panose="020B0503020204020204" pitchFamily="34" charset="-122"/>
                <a:ea typeface="微软雅黑" panose="020B0503020204020204" pitchFamily="34" charset="-122"/>
              </a:rPr>
              <a:t>新颖、独特和简洁</a:t>
            </a:r>
            <a:endParaRPr lang="en-US" altLang="zh-CN" sz="1400" b="1" dirty="0">
              <a:latin typeface="微软雅黑" panose="020B0503020204020204" pitchFamily="34" charset="-122"/>
              <a:ea typeface="微软雅黑" panose="020B0503020204020204" pitchFamily="34" charset="-122"/>
            </a:endParaRPr>
          </a:p>
          <a:p>
            <a:pPr algn="ctr">
              <a:lnSpc>
                <a:spcPct val="150000"/>
              </a:lnSpc>
            </a:pPr>
            <a:r>
              <a:rPr lang="zh-CN" altLang="en-US" sz="1400" dirty="0">
                <a:latin typeface="微软雅黑" panose="020B0503020204020204" pitchFamily="34" charset="-122"/>
                <a:ea typeface="微软雅黑" panose="020B0503020204020204" pitchFamily="34" charset="-122"/>
              </a:rPr>
              <a:t>方能脱颖而出，赶上潮流，富有魅力</a:t>
            </a:r>
          </a:p>
          <a:p>
            <a:pPr algn="ctr">
              <a:lnSpc>
                <a:spcPct val="150000"/>
              </a:lnSpc>
            </a:pPr>
            <a:endParaRPr lang="zh-CN" altLang="en-US" sz="1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1461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体彩吉祥物的定位</a:t>
            </a:r>
            <a:endParaRPr lang="zh-CN" altLang="en-US" sz="2400" b="1"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xmlns="" id="{9A33B7EF-356B-4BFA-86AB-C8BCF4DB78BB}"/>
              </a:ext>
            </a:extLst>
          </p:cNvPr>
          <p:cNvSpPr txBox="1"/>
          <p:nvPr/>
        </p:nvSpPr>
        <p:spPr>
          <a:xfrm>
            <a:off x="1363134" y="1151300"/>
            <a:ext cx="5493812" cy="458908"/>
          </a:xfrm>
          <a:prstGeom prst="rect">
            <a:avLst/>
          </a:prstGeom>
          <a:noFill/>
        </p:spPr>
        <p:txBody>
          <a:bodyPr wrap="non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根据吉祥物定位结论衍生到体彩应该做到哪些要素：</a:t>
            </a:r>
          </a:p>
        </p:txBody>
      </p:sp>
      <p:sp>
        <p:nvSpPr>
          <p:cNvPr id="22" name="文本框 21">
            <a:extLst>
              <a:ext uri="{FF2B5EF4-FFF2-40B4-BE49-F238E27FC236}">
                <a16:creationId xmlns:a16="http://schemas.microsoft.com/office/drawing/2014/main" xmlns="" id="{E9A1CAF9-7539-4663-B63F-AC6528D5B385}"/>
              </a:ext>
            </a:extLst>
          </p:cNvPr>
          <p:cNvSpPr txBox="1"/>
          <p:nvPr/>
        </p:nvSpPr>
        <p:spPr>
          <a:xfrm>
            <a:off x="2657857" y="2261128"/>
            <a:ext cx="902811"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外形设计</a:t>
            </a:r>
          </a:p>
        </p:txBody>
      </p:sp>
      <p:sp>
        <p:nvSpPr>
          <p:cNvPr id="23" name="文本框 22">
            <a:extLst>
              <a:ext uri="{FF2B5EF4-FFF2-40B4-BE49-F238E27FC236}">
                <a16:creationId xmlns:a16="http://schemas.microsoft.com/office/drawing/2014/main" xmlns="" id="{4710B07A-EABE-48CF-B8BE-4EA875BE176F}"/>
              </a:ext>
            </a:extLst>
          </p:cNvPr>
          <p:cNvSpPr txBox="1"/>
          <p:nvPr/>
        </p:nvSpPr>
        <p:spPr>
          <a:xfrm>
            <a:off x="6307097" y="2230742"/>
            <a:ext cx="902811"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人设个性</a:t>
            </a:r>
          </a:p>
        </p:txBody>
      </p:sp>
      <p:sp>
        <p:nvSpPr>
          <p:cNvPr id="24" name="文本框 23">
            <a:extLst>
              <a:ext uri="{FF2B5EF4-FFF2-40B4-BE49-F238E27FC236}">
                <a16:creationId xmlns:a16="http://schemas.microsoft.com/office/drawing/2014/main" xmlns="" id="{108623A1-9506-4DF5-8E18-ABF12EB8EF8E}"/>
              </a:ext>
            </a:extLst>
          </p:cNvPr>
          <p:cNvSpPr txBox="1"/>
          <p:nvPr/>
        </p:nvSpPr>
        <p:spPr>
          <a:xfrm>
            <a:off x="2657857" y="4430140"/>
            <a:ext cx="902811"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契合品牌</a:t>
            </a:r>
          </a:p>
        </p:txBody>
      </p:sp>
      <p:sp>
        <p:nvSpPr>
          <p:cNvPr id="25" name="矩形 24">
            <a:extLst>
              <a:ext uri="{FF2B5EF4-FFF2-40B4-BE49-F238E27FC236}">
                <a16:creationId xmlns:a16="http://schemas.microsoft.com/office/drawing/2014/main" xmlns="" id="{D10182D5-B2AB-4064-B0F5-6EA11067D7BB}"/>
              </a:ext>
            </a:extLst>
          </p:cNvPr>
          <p:cNvSpPr/>
          <p:nvPr/>
        </p:nvSpPr>
        <p:spPr>
          <a:xfrm>
            <a:off x="2498972" y="2021176"/>
            <a:ext cx="3491813" cy="1935377"/>
          </a:xfrm>
          <a:prstGeom prst="rect">
            <a:avLst/>
          </a:prstGeom>
          <a:noFill/>
          <a:ln w="57150">
            <a:solidFill>
              <a:srgbClr val="E3C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a:p>
        </p:txBody>
      </p:sp>
      <p:sp>
        <p:nvSpPr>
          <p:cNvPr id="31" name="矩形 30">
            <a:extLst>
              <a:ext uri="{FF2B5EF4-FFF2-40B4-BE49-F238E27FC236}">
                <a16:creationId xmlns:a16="http://schemas.microsoft.com/office/drawing/2014/main" xmlns="" id="{D3BBF4BB-EF25-4B5D-AEED-2AC9DB7AF16B}"/>
              </a:ext>
            </a:extLst>
          </p:cNvPr>
          <p:cNvSpPr/>
          <p:nvPr/>
        </p:nvSpPr>
        <p:spPr>
          <a:xfrm>
            <a:off x="6195423" y="2021176"/>
            <a:ext cx="3472831" cy="1935377"/>
          </a:xfrm>
          <a:prstGeom prst="rect">
            <a:avLst/>
          </a:prstGeom>
          <a:noFill/>
          <a:ln w="57150">
            <a:solidFill>
              <a:srgbClr val="E3C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a:p>
        </p:txBody>
      </p:sp>
      <p:sp>
        <p:nvSpPr>
          <p:cNvPr id="32" name="矩形 31">
            <a:extLst>
              <a:ext uri="{FF2B5EF4-FFF2-40B4-BE49-F238E27FC236}">
                <a16:creationId xmlns:a16="http://schemas.microsoft.com/office/drawing/2014/main" xmlns="" id="{11DFC1DD-26E3-49C3-BBB6-7738443A00C2}"/>
              </a:ext>
            </a:extLst>
          </p:cNvPr>
          <p:cNvSpPr/>
          <p:nvPr/>
        </p:nvSpPr>
        <p:spPr>
          <a:xfrm>
            <a:off x="2499360" y="4189077"/>
            <a:ext cx="3491813" cy="1935377"/>
          </a:xfrm>
          <a:prstGeom prst="rect">
            <a:avLst/>
          </a:prstGeom>
          <a:noFill/>
          <a:ln w="57150">
            <a:solidFill>
              <a:srgbClr val="E3C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a:p>
        </p:txBody>
      </p:sp>
      <p:sp>
        <p:nvSpPr>
          <p:cNvPr id="33" name="文本框 32">
            <a:extLst>
              <a:ext uri="{FF2B5EF4-FFF2-40B4-BE49-F238E27FC236}">
                <a16:creationId xmlns:a16="http://schemas.microsoft.com/office/drawing/2014/main" xmlns="" id="{2E74032C-5684-4F43-B227-1AC05521AC4A}"/>
              </a:ext>
            </a:extLst>
          </p:cNvPr>
          <p:cNvSpPr txBox="1"/>
          <p:nvPr/>
        </p:nvSpPr>
        <p:spPr>
          <a:xfrm>
            <a:off x="2657857" y="2673290"/>
            <a:ext cx="3207142" cy="700576"/>
          </a:xfrm>
          <a:prstGeom prst="rect">
            <a:avLst/>
          </a:prstGeom>
          <a:noFill/>
        </p:spPr>
        <p:txBody>
          <a:bodyPr wrap="square" rtlCol="0">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在符合体彩特征的基础上，能够更有</a:t>
            </a:r>
            <a:r>
              <a:rPr lang="zh-CN" altLang="en-US" sz="1400" b="1" dirty="0">
                <a:latin typeface="微软雅黑" panose="020B0503020204020204" pitchFamily="34" charset="-122"/>
                <a:ea typeface="微软雅黑" panose="020B0503020204020204" pitchFamily="34" charset="-122"/>
              </a:rPr>
              <a:t>识别性，</a:t>
            </a:r>
            <a:r>
              <a:rPr lang="zh-CN" altLang="en-US" sz="1400" dirty="0">
                <a:latin typeface="微软雅黑" panose="020B0503020204020204" pitchFamily="34" charset="-122"/>
                <a:ea typeface="微软雅黑" panose="020B0503020204020204" pitchFamily="34" charset="-122"/>
              </a:rPr>
              <a:t>同时兼具美观性，</a:t>
            </a:r>
            <a:r>
              <a:rPr lang="zh-CN" altLang="en-US" sz="1400" b="1" dirty="0">
                <a:latin typeface="微软雅黑" panose="020B0503020204020204" pitchFamily="34" charset="-122"/>
                <a:ea typeface="微软雅黑" panose="020B0503020204020204" pitchFamily="34" charset="-122"/>
              </a:rPr>
              <a:t>“颜值”突出</a:t>
            </a:r>
          </a:p>
        </p:txBody>
      </p:sp>
      <p:sp>
        <p:nvSpPr>
          <p:cNvPr id="34" name="文本框 33">
            <a:extLst>
              <a:ext uri="{FF2B5EF4-FFF2-40B4-BE49-F238E27FC236}">
                <a16:creationId xmlns:a16="http://schemas.microsoft.com/office/drawing/2014/main" xmlns="" id="{C7D836A8-CB8E-4886-A8DA-556E57E11FB4}"/>
              </a:ext>
            </a:extLst>
          </p:cNvPr>
          <p:cNvSpPr txBox="1"/>
          <p:nvPr/>
        </p:nvSpPr>
        <p:spPr>
          <a:xfrm>
            <a:off x="6225600" y="2673290"/>
            <a:ext cx="3296351" cy="1023742"/>
          </a:xfrm>
          <a:prstGeom prst="rect">
            <a:avLst/>
          </a:prstGeom>
          <a:noFill/>
        </p:spPr>
        <p:txBody>
          <a:bodyPr wrap="square" rtlCol="0">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设定官方人设和</a:t>
            </a:r>
            <a:r>
              <a:rPr lang="zh-CN" altLang="en-US" sz="1400" dirty="0" smtClean="0">
                <a:latin typeface="微软雅黑" panose="020B0503020204020204" pitchFamily="34" charset="-122"/>
                <a:ea typeface="微软雅黑" panose="020B0503020204020204" pitchFamily="34" charset="-122"/>
              </a:rPr>
              <a:t>个性</a:t>
            </a:r>
            <a:endParaRPr lang="en-US" altLang="zh-CN" sz="1400" dirty="0" smtClean="0">
              <a:latin typeface="微软雅黑" panose="020B0503020204020204" pitchFamily="34" charset="-122"/>
              <a:ea typeface="微软雅黑" panose="020B0503020204020204" pitchFamily="34" charset="-122"/>
            </a:endParaRPr>
          </a:p>
          <a:p>
            <a:pPr algn="ctr">
              <a:lnSpc>
                <a:spcPct val="150000"/>
              </a:lnSpc>
            </a:pPr>
            <a:r>
              <a:rPr lang="zh-CN" altLang="en-US" sz="1400" dirty="0" smtClean="0">
                <a:latin typeface="微软雅黑" panose="020B0503020204020204" pitchFamily="34" charset="-122"/>
                <a:ea typeface="微软雅黑" panose="020B0503020204020204" pitchFamily="34" charset="-122"/>
              </a:rPr>
              <a:t>包括</a:t>
            </a:r>
            <a:r>
              <a:rPr lang="zh-CN" altLang="en-US" sz="1400" dirty="0">
                <a:latin typeface="微软雅黑" panose="020B0503020204020204" pitchFamily="34" charset="-122"/>
                <a:ea typeface="微软雅黑" panose="020B0503020204020204" pitchFamily="34" charset="-122"/>
              </a:rPr>
              <a:t>生平、性格、爱好、职位（如体彩派奖员）等</a:t>
            </a:r>
          </a:p>
        </p:txBody>
      </p:sp>
      <p:sp>
        <p:nvSpPr>
          <p:cNvPr id="35" name="文本框 34">
            <a:extLst>
              <a:ext uri="{FF2B5EF4-FFF2-40B4-BE49-F238E27FC236}">
                <a16:creationId xmlns:a16="http://schemas.microsoft.com/office/drawing/2014/main" xmlns="" id="{4BEE914D-E0C6-42FF-8CA6-A94DA71066BA}"/>
              </a:ext>
            </a:extLst>
          </p:cNvPr>
          <p:cNvSpPr txBox="1"/>
          <p:nvPr/>
        </p:nvSpPr>
        <p:spPr>
          <a:xfrm>
            <a:off x="2657857" y="4831382"/>
            <a:ext cx="3223075" cy="1384995"/>
          </a:xfrm>
          <a:prstGeom prst="rect">
            <a:avLst/>
          </a:prstGeom>
          <a:noFill/>
        </p:spPr>
        <p:txBody>
          <a:bodyPr wrap="square" rtlCol="0">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就体彩而言</a:t>
            </a:r>
            <a:endParaRPr lang="en-US" altLang="zh-CN" sz="1400" dirty="0">
              <a:latin typeface="微软雅黑" panose="020B0503020204020204" pitchFamily="34" charset="-122"/>
              <a:ea typeface="微软雅黑" panose="020B0503020204020204" pitchFamily="34" charset="-122"/>
            </a:endParaRPr>
          </a:p>
          <a:p>
            <a:pPr algn="ctr">
              <a:lnSpc>
                <a:spcPct val="150000"/>
              </a:lnSpc>
            </a:pPr>
            <a:r>
              <a:rPr lang="zh-CN" altLang="en-US" sz="1400" dirty="0">
                <a:latin typeface="微软雅黑" panose="020B0503020204020204" pitchFamily="34" charset="-122"/>
                <a:ea typeface="微软雅黑" panose="020B0503020204020204" pitchFamily="34" charset="-122"/>
              </a:rPr>
              <a:t>需要</a:t>
            </a:r>
            <a:r>
              <a:rPr lang="zh-CN" altLang="en-US" sz="1400" b="1" dirty="0">
                <a:latin typeface="微软雅黑" panose="020B0503020204020204" pitchFamily="34" charset="-122"/>
                <a:ea typeface="微软雅黑" panose="020B0503020204020204" pitchFamily="34" charset="-122"/>
              </a:rPr>
              <a:t>传递体彩的新公益</a:t>
            </a:r>
            <a:r>
              <a:rPr lang="zh-CN" altLang="en-US" sz="1400" b="1" dirty="0" smtClean="0">
                <a:latin typeface="微软雅黑" panose="020B0503020204020204" pitchFamily="34" charset="-122"/>
                <a:ea typeface="微软雅黑" panose="020B0503020204020204" pitchFamily="34" charset="-122"/>
              </a:rPr>
              <a:t>观</a:t>
            </a:r>
            <a:endParaRPr lang="en-US" altLang="zh-CN" sz="1400" dirty="0">
              <a:latin typeface="微软雅黑" panose="020B0503020204020204" pitchFamily="34" charset="-122"/>
              <a:ea typeface="微软雅黑" panose="020B0503020204020204" pitchFamily="34" charset="-122"/>
            </a:endParaRPr>
          </a:p>
          <a:p>
            <a:pPr algn="ctr">
              <a:lnSpc>
                <a:spcPct val="150000"/>
              </a:lnSpc>
            </a:pPr>
            <a:r>
              <a:rPr lang="zh-CN" altLang="en-US" sz="1400" dirty="0" smtClean="0">
                <a:latin typeface="微软雅黑" panose="020B0503020204020204" pitchFamily="34" charset="-122"/>
                <a:ea typeface="微软雅黑" panose="020B0503020204020204" pitchFamily="34" charset="-122"/>
              </a:rPr>
              <a:t>体现</a:t>
            </a:r>
            <a:r>
              <a:rPr lang="zh-CN" altLang="en-US" sz="1400" b="1" dirty="0">
                <a:latin typeface="微软雅黑" panose="020B0503020204020204" pitchFamily="34" charset="-122"/>
                <a:ea typeface="微软雅黑" panose="020B0503020204020204" pitchFamily="34" charset="-122"/>
              </a:rPr>
              <a:t>国家机构形象的沉稳</a:t>
            </a:r>
          </a:p>
          <a:p>
            <a:pPr algn="ctr">
              <a:lnSpc>
                <a:spcPct val="150000"/>
              </a:lnSpc>
            </a:pPr>
            <a:endParaRPr lang="zh-CN" altLang="en-US" sz="1400" b="1" dirty="0">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xmlns="" id="{4097D3EA-19B2-4D65-B4B6-E69C232A4E4C}"/>
              </a:ext>
            </a:extLst>
          </p:cNvPr>
          <p:cNvSpPr txBox="1"/>
          <p:nvPr/>
        </p:nvSpPr>
        <p:spPr>
          <a:xfrm>
            <a:off x="6307097" y="4424018"/>
            <a:ext cx="902811"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独具特色</a:t>
            </a:r>
          </a:p>
        </p:txBody>
      </p:sp>
      <p:sp>
        <p:nvSpPr>
          <p:cNvPr id="37" name="矩形 36">
            <a:extLst>
              <a:ext uri="{FF2B5EF4-FFF2-40B4-BE49-F238E27FC236}">
                <a16:creationId xmlns:a16="http://schemas.microsoft.com/office/drawing/2014/main" xmlns="" id="{B82AB7C6-9E96-4EFA-A431-F14B158DB455}"/>
              </a:ext>
            </a:extLst>
          </p:cNvPr>
          <p:cNvSpPr/>
          <p:nvPr/>
        </p:nvSpPr>
        <p:spPr>
          <a:xfrm>
            <a:off x="6195424" y="4188965"/>
            <a:ext cx="3472831" cy="1935377"/>
          </a:xfrm>
          <a:prstGeom prst="rect">
            <a:avLst/>
          </a:prstGeom>
          <a:noFill/>
          <a:ln w="57150">
            <a:solidFill>
              <a:srgbClr val="E3C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a:p>
        </p:txBody>
      </p:sp>
      <p:sp>
        <p:nvSpPr>
          <p:cNvPr id="38" name="文本框 37">
            <a:extLst>
              <a:ext uri="{FF2B5EF4-FFF2-40B4-BE49-F238E27FC236}">
                <a16:creationId xmlns:a16="http://schemas.microsoft.com/office/drawing/2014/main" xmlns="" id="{72BF86D8-1F14-4211-9241-0C483B2EAA23}"/>
              </a:ext>
            </a:extLst>
          </p:cNvPr>
          <p:cNvSpPr txBox="1"/>
          <p:nvPr/>
        </p:nvSpPr>
        <p:spPr>
          <a:xfrm>
            <a:off x="6305667" y="5098866"/>
            <a:ext cx="2740797" cy="379912"/>
          </a:xfrm>
          <a:prstGeom prst="rect">
            <a:avLst/>
          </a:prstGeom>
          <a:noFill/>
        </p:spPr>
        <p:txBody>
          <a:bodyPr wrap="square" rtlCol="0">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能够从众多吉祥物中</a:t>
            </a:r>
            <a:r>
              <a:rPr lang="zh-CN" altLang="en-US" sz="1400" b="1" dirty="0">
                <a:latin typeface="微软雅黑" panose="020B0503020204020204" pitchFamily="34" charset="-122"/>
                <a:ea typeface="微软雅黑" panose="020B0503020204020204" pitchFamily="34" charset="-122"/>
              </a:rPr>
              <a:t>脱颖而出</a:t>
            </a:r>
            <a:endParaRPr lang="en-US" altLang="zh-CN" sz="1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87434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1"/>
          </p:nvPr>
        </p:nvSpPr>
        <p:spPr/>
        <p:txBody>
          <a:bodyPr/>
          <a:lstStyle/>
          <a:p>
            <a:r>
              <a:rPr kumimoji="1" lang="zh-CN" altLang="en-US" dirty="0"/>
              <a:t>品牌发展目标</a:t>
            </a:r>
          </a:p>
        </p:txBody>
      </p:sp>
      <p:pic>
        <p:nvPicPr>
          <p:cNvPr id="22" name="图片 21"/>
          <p:cNvPicPr/>
          <p:nvPr/>
        </p:nvPicPr>
        <p:blipFill>
          <a:blip r:embed="rId2">
            <a:extLst>
              <a:ext uri="{28A0092B-C50C-407E-A947-70E740481C1C}">
                <a14:useLocalDpi xmlns:a14="http://schemas.microsoft.com/office/drawing/2010/main" val="0"/>
              </a:ext>
            </a:extLst>
          </a:blip>
          <a:stretch>
            <a:fillRect/>
          </a:stretch>
        </p:blipFill>
        <p:spPr>
          <a:xfrm>
            <a:off x="858123" y="2171383"/>
            <a:ext cx="3091845" cy="2500630"/>
          </a:xfrm>
          <a:prstGeom prst="rect">
            <a:avLst/>
          </a:prstGeom>
          <a:noFill/>
          <a:ln>
            <a:noFill/>
          </a:ln>
        </p:spPr>
      </p:pic>
      <p:sp>
        <p:nvSpPr>
          <p:cNvPr id="23" name="矩形 22"/>
          <p:cNvSpPr/>
          <p:nvPr/>
        </p:nvSpPr>
        <p:spPr>
          <a:xfrm>
            <a:off x="4895438" y="2428963"/>
            <a:ext cx="6305962" cy="2308324"/>
          </a:xfrm>
          <a:prstGeom prst="rect">
            <a:avLst/>
          </a:prstGeom>
        </p:spPr>
        <p:txBody>
          <a:bodyPr wrap="square">
            <a:spAutoFit/>
          </a:bodyPr>
          <a:lstStyle/>
          <a:p>
            <a:pPr>
              <a:lnSpc>
                <a:spcPct val="150000"/>
              </a:lnSpc>
            </a:pPr>
            <a:r>
              <a:rPr lang="zh-CN" altLang="zh-CN" sz="2400" b="1" kern="100" dirty="0">
                <a:latin typeface="+mj-ea"/>
                <a:ea typeface="+mj-ea"/>
                <a:cs typeface="仿宋" panose="02010609060101010101" pitchFamily="49" charset="-122"/>
              </a:rPr>
              <a:t>中国体育彩票</a:t>
            </a:r>
            <a:endParaRPr lang="en-US" altLang="zh-CN" sz="2400" b="1" kern="100" dirty="0">
              <a:latin typeface="+mj-ea"/>
              <a:ea typeface="+mj-ea"/>
              <a:cs typeface="仿宋" panose="02010609060101010101" pitchFamily="49" charset="-122"/>
            </a:endParaRPr>
          </a:p>
          <a:p>
            <a:pPr>
              <a:lnSpc>
                <a:spcPct val="150000"/>
              </a:lnSpc>
            </a:pPr>
            <a:r>
              <a:rPr lang="zh-CN" altLang="en-US" sz="2400" kern="100" dirty="0">
                <a:latin typeface="+mn-ea"/>
                <a:cs typeface="仿宋" panose="02010609060101010101" pitchFamily="49" charset="-122"/>
              </a:rPr>
              <a:t>致力于</a:t>
            </a:r>
            <a:r>
              <a:rPr lang="zh-CN" altLang="zh-CN" sz="2400" kern="100" dirty="0">
                <a:solidFill>
                  <a:schemeClr val="tx1"/>
                </a:solidFill>
                <a:latin typeface="+mn-ea"/>
              </a:rPr>
              <a:t>建设</a:t>
            </a:r>
            <a:endParaRPr lang="en-US" altLang="zh-CN" sz="2400" kern="100" dirty="0">
              <a:solidFill>
                <a:schemeClr val="tx1"/>
              </a:solidFill>
              <a:latin typeface="+mn-ea"/>
            </a:endParaRPr>
          </a:p>
          <a:p>
            <a:pPr>
              <a:lnSpc>
                <a:spcPct val="150000"/>
              </a:lnSpc>
            </a:pPr>
            <a:r>
              <a:rPr lang="zh-CN" altLang="zh-CN" sz="2400" kern="100" dirty="0">
                <a:solidFill>
                  <a:schemeClr val="tx1"/>
                </a:solidFill>
                <a:latin typeface="+mn-ea"/>
              </a:rPr>
              <a:t>负责任、可信赖、健康持续发展的</a:t>
            </a:r>
            <a:endParaRPr lang="en-US" altLang="zh-CN" sz="2400" kern="100" dirty="0">
              <a:solidFill>
                <a:schemeClr val="tx1"/>
              </a:solidFill>
              <a:latin typeface="+mn-ea"/>
            </a:endParaRPr>
          </a:p>
          <a:p>
            <a:pPr>
              <a:lnSpc>
                <a:spcPct val="150000"/>
              </a:lnSpc>
            </a:pPr>
            <a:r>
              <a:rPr lang="zh-CN" altLang="zh-CN" sz="2400" kern="100" dirty="0">
                <a:solidFill>
                  <a:schemeClr val="tx1"/>
                </a:solidFill>
                <a:latin typeface="+mn-ea"/>
              </a:rPr>
              <a:t>国家公益彩票</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体彩吉祥物的定位</a:t>
            </a:r>
            <a:endParaRPr lang="zh-CN" altLang="en-US" sz="2400" b="1"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xmlns="" id="{9A33B7EF-356B-4BFA-86AB-C8BCF4DB78BB}"/>
              </a:ext>
            </a:extLst>
          </p:cNvPr>
          <p:cNvSpPr txBox="1"/>
          <p:nvPr/>
        </p:nvSpPr>
        <p:spPr>
          <a:xfrm>
            <a:off x="1363134" y="1175121"/>
            <a:ext cx="9012258" cy="2354491"/>
          </a:xfrm>
          <a:prstGeom prst="rect">
            <a:avLst/>
          </a:prstGeom>
          <a:noFill/>
        </p:spPr>
        <p:txBody>
          <a:bodyPr wrap="square" rtlCol="0">
            <a:spAutoFit/>
          </a:bodyPr>
          <a:lstStyle/>
          <a:p>
            <a:pPr marL="285750" indent="-285750">
              <a:lnSpc>
                <a:spcPct val="150000"/>
              </a:lnSpc>
              <a:buFont typeface="Arial" charset="0"/>
              <a:buChar char="•"/>
            </a:pPr>
            <a:r>
              <a:rPr lang="zh-CN" altLang="en-US" sz="1400" dirty="0">
                <a:latin typeface="微软雅黑" panose="020B0503020204020204" pitchFamily="34" charset="-122"/>
                <a:ea typeface="微软雅黑" panose="020B0503020204020204" pitchFamily="34" charset="-122"/>
              </a:rPr>
              <a:t>除了个体形象，品牌吉祥物的创建要</a:t>
            </a:r>
            <a:r>
              <a:rPr lang="zh-CN" altLang="en-US" sz="1400" b="1" dirty="0">
                <a:latin typeface="微软雅黑" panose="020B0503020204020204" pitchFamily="34" charset="-122"/>
                <a:ea typeface="微软雅黑" panose="020B0503020204020204" pitchFamily="34" charset="-122"/>
              </a:rPr>
              <a:t>与品牌其他元素一起进行</a:t>
            </a:r>
            <a:r>
              <a:rPr lang="zh-CN" altLang="en-US" sz="1400" b="1" dirty="0" smtClean="0">
                <a:latin typeface="微软雅黑" panose="020B0503020204020204" pitchFamily="34" charset="-122"/>
                <a:ea typeface="微软雅黑" panose="020B0503020204020204" pitchFamily="34" charset="-122"/>
              </a:rPr>
              <a:t>搭配</a:t>
            </a:r>
            <a:r>
              <a:rPr lang="zh-CN" altLang="en-US" sz="1400" dirty="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以求</a:t>
            </a:r>
            <a:r>
              <a:rPr lang="zh-CN" altLang="en-US" sz="1400" dirty="0">
                <a:latin typeface="微软雅黑" panose="020B0503020204020204" pitchFamily="34" charset="-122"/>
                <a:ea typeface="微软雅黑" panose="020B0503020204020204" pitchFamily="34" charset="-122"/>
              </a:rPr>
              <a:t>达到品牌的整体传播效果，并能有效地整合</a:t>
            </a:r>
            <a:r>
              <a:rPr lang="zh-CN" altLang="en-US" sz="1400" dirty="0" smtClean="0">
                <a:latin typeface="微软雅黑" panose="020B0503020204020204" pitchFamily="34" charset="-122"/>
                <a:ea typeface="微软雅黑" panose="020B0503020204020204" pitchFamily="34" charset="-122"/>
              </a:rPr>
              <a:t>传播</a:t>
            </a: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50000"/>
              </a:lnSpc>
              <a:buFont typeface="Arial" charset="0"/>
              <a:buChar char="•"/>
            </a:pPr>
            <a:endParaRPr lang="en-US" altLang="zh-CN" sz="1400" dirty="0" smtClean="0">
              <a:latin typeface="微软雅黑" panose="020B0503020204020204" pitchFamily="34" charset="-122"/>
              <a:ea typeface="微软雅黑" panose="020B0503020204020204" pitchFamily="34" charset="-122"/>
            </a:endParaRPr>
          </a:p>
          <a:p>
            <a:pPr marL="285750" indent="-285750">
              <a:lnSpc>
                <a:spcPct val="150000"/>
              </a:lnSpc>
              <a:buFont typeface="Arial" charset="0"/>
              <a:buChar char="•"/>
            </a:pPr>
            <a:r>
              <a:rPr lang="zh-CN" altLang="en-US" sz="1400" dirty="0">
                <a:latin typeface="微软雅黑" panose="020B0503020204020204" pitchFamily="34" charset="-122"/>
                <a:ea typeface="微软雅黑" panose="020B0503020204020204" pitchFamily="34" charset="-122"/>
              </a:rPr>
              <a:t>能够担任创作内容主咖，</a:t>
            </a:r>
            <a:r>
              <a:rPr lang="zh-CN" altLang="en-US" sz="1400" b="1" dirty="0">
                <a:latin typeface="微软雅黑" panose="020B0503020204020204" pitchFamily="34" charset="-122"/>
                <a:ea typeface="微软雅黑" panose="020B0503020204020204" pitchFamily="34" charset="-122"/>
              </a:rPr>
              <a:t>有丰富的背景故事进行衍生</a:t>
            </a:r>
            <a:r>
              <a:rPr lang="zh-CN" altLang="en-US" sz="1400" b="1" dirty="0" smtClean="0">
                <a:latin typeface="微软雅黑" panose="020B0503020204020204" pitchFamily="34" charset="-122"/>
                <a:ea typeface="微软雅黑" panose="020B0503020204020204" pitchFamily="34" charset="-122"/>
              </a:rPr>
              <a:t>创作</a:t>
            </a:r>
            <a:endParaRPr lang="en-US" altLang="zh-CN" sz="1400" b="1" dirty="0" smtClean="0">
              <a:latin typeface="微软雅黑" panose="020B0503020204020204" pitchFamily="34" charset="-122"/>
              <a:ea typeface="微软雅黑" panose="020B0503020204020204" pitchFamily="34" charset="-122"/>
            </a:endParaRPr>
          </a:p>
          <a:p>
            <a:pPr marL="285750" indent="-285750">
              <a:lnSpc>
                <a:spcPct val="150000"/>
              </a:lnSpc>
              <a:buFont typeface="Arial" charset="0"/>
              <a:buChar char="•"/>
            </a:pPr>
            <a:endParaRPr lang="en-US" altLang="zh-CN" sz="1400" dirty="0" smtClean="0">
              <a:latin typeface="微软雅黑" panose="020B0503020204020204" pitchFamily="34" charset="-122"/>
              <a:ea typeface="微软雅黑" panose="020B0503020204020204" pitchFamily="34" charset="-122"/>
            </a:endParaRPr>
          </a:p>
          <a:p>
            <a:pPr marL="285750" indent="-285750">
              <a:buFont typeface="Arial" charset="0"/>
              <a:buChar char="•"/>
            </a:pPr>
            <a:r>
              <a:rPr lang="zh-CN" altLang="en-US" sz="1400" dirty="0">
                <a:latin typeface="微软雅黑" panose="020B0503020204020204" pitchFamily="34" charset="-122"/>
                <a:ea typeface="微软雅黑" panose="020B0503020204020204" pitchFamily="34" charset="-122"/>
              </a:rPr>
              <a:t>能够融入</a:t>
            </a:r>
            <a:r>
              <a:rPr lang="zh-CN" altLang="en-US" sz="1400" b="1" dirty="0">
                <a:latin typeface="微软雅黑" panose="020B0503020204020204" pitchFamily="34" charset="-122"/>
                <a:ea typeface="微软雅黑" panose="020B0503020204020204" pitchFamily="34" charset="-122"/>
              </a:rPr>
              <a:t>体彩投注站等</a:t>
            </a:r>
            <a:r>
              <a:rPr lang="zh-CN" altLang="en-US" sz="1400" b="1" dirty="0" smtClean="0">
                <a:latin typeface="微软雅黑" panose="020B0503020204020204" pitchFamily="34" charset="-122"/>
                <a:ea typeface="微软雅黑" panose="020B0503020204020204" pitchFamily="34" charset="-122"/>
              </a:rPr>
              <a:t>场景，</a:t>
            </a:r>
            <a:r>
              <a:rPr lang="zh-CN" altLang="en-US" sz="1400" dirty="0" smtClean="0">
                <a:latin typeface="微软雅黑" panose="020B0503020204020204" pitchFamily="34" charset="-122"/>
                <a:ea typeface="微软雅黑" panose="020B0503020204020204" pitchFamily="34" charset="-122"/>
              </a:rPr>
              <a:t>在</a:t>
            </a:r>
            <a:r>
              <a:rPr lang="zh-CN" altLang="en-US" sz="1400" dirty="0">
                <a:latin typeface="微软雅黑" panose="020B0503020204020204" pitchFamily="34" charset="-122"/>
                <a:ea typeface="微软雅黑" panose="020B0503020204020204" pitchFamily="34" charset="-122"/>
              </a:rPr>
              <a:t>活动时进行落地</a:t>
            </a:r>
            <a:r>
              <a:rPr lang="zh-CN" altLang="en-US" sz="1400" dirty="0" smtClean="0">
                <a:latin typeface="微软雅黑" panose="020B0503020204020204" pitchFamily="34" charset="-122"/>
                <a:ea typeface="微软雅黑" panose="020B0503020204020204" pitchFamily="34" charset="-122"/>
              </a:rPr>
              <a:t>传播</a:t>
            </a:r>
            <a:endParaRPr lang="en-US" altLang="zh-CN" sz="1400" dirty="0">
              <a:latin typeface="微软雅黑" panose="020B0503020204020204" pitchFamily="34" charset="-122"/>
              <a:ea typeface="微软雅黑" panose="020B0503020204020204" pitchFamily="34" charset="-122"/>
            </a:endParaRPr>
          </a:p>
          <a:p>
            <a:pPr marL="285750" indent="-285750">
              <a:buFont typeface="Arial" charset="0"/>
              <a:buChar char="•"/>
            </a:pPr>
            <a:endParaRPr lang="en-US" altLang="zh-CN" sz="1400" dirty="0" smtClean="0">
              <a:latin typeface="微软雅黑" panose="020B0503020204020204" pitchFamily="34" charset="-122"/>
              <a:ea typeface="微软雅黑" panose="020B0503020204020204" pitchFamily="34" charset="-122"/>
            </a:endParaRPr>
          </a:p>
          <a:p>
            <a:pPr marL="285750" indent="-285750">
              <a:buFont typeface="Arial" charset="0"/>
              <a:buChar char="•"/>
            </a:pPr>
            <a:r>
              <a:rPr lang="zh-CN" altLang="en-US" sz="1400" dirty="0" smtClean="0">
                <a:latin typeface="微软雅黑" panose="020B0503020204020204" pitchFamily="34" charset="-122"/>
                <a:ea typeface="微软雅黑" panose="020B0503020204020204" pitchFamily="34" charset="-122"/>
              </a:rPr>
              <a:t>形象</a:t>
            </a:r>
            <a:r>
              <a:rPr lang="zh-CN" altLang="en-US" sz="1400" dirty="0">
                <a:latin typeface="微软雅黑" panose="020B0503020204020204" pitchFamily="34" charset="-122"/>
                <a:ea typeface="微软雅黑" panose="020B0503020204020204" pitchFamily="34" charset="-122"/>
              </a:rPr>
              <a:t>独具</a:t>
            </a:r>
            <a:r>
              <a:rPr lang="zh-CN" altLang="en-US" sz="1400" dirty="0" smtClean="0">
                <a:latin typeface="微软雅黑" panose="020B0503020204020204" pitchFamily="34" charset="-122"/>
                <a:ea typeface="微软雅黑" panose="020B0503020204020204" pitchFamily="34" charset="-122"/>
              </a:rPr>
              <a:t>特色，</a:t>
            </a:r>
            <a:r>
              <a:rPr lang="zh-CN" altLang="en-US" sz="1400" b="1" dirty="0" smtClean="0">
                <a:latin typeface="微软雅黑" panose="020B0503020204020204" pitchFamily="34" charset="-122"/>
                <a:ea typeface="微软雅黑" panose="020B0503020204020204" pitchFamily="34" charset="-122"/>
              </a:rPr>
              <a:t>能够</a:t>
            </a:r>
            <a:r>
              <a:rPr lang="zh-CN" altLang="en-US" sz="1400" b="1" dirty="0">
                <a:latin typeface="微软雅黑" panose="020B0503020204020204" pitchFamily="34" charset="-122"/>
                <a:ea typeface="微软雅黑" panose="020B0503020204020204" pitchFamily="34" charset="-122"/>
              </a:rPr>
              <a:t>承载实体周边</a:t>
            </a:r>
            <a:r>
              <a:rPr lang="zh-CN" altLang="en-US" sz="1400" b="1" dirty="0" smtClean="0">
                <a:latin typeface="微软雅黑" panose="020B0503020204020204" pitchFamily="34" charset="-122"/>
                <a:ea typeface="微软雅黑" panose="020B0503020204020204" pitchFamily="34" charset="-122"/>
              </a:rPr>
              <a:t>延展</a:t>
            </a:r>
            <a:endParaRPr lang="zh-CN" altLang="en-US" sz="1400" b="1" dirty="0">
              <a:latin typeface="微软雅黑" panose="020B0503020204020204" pitchFamily="34" charset="-122"/>
              <a:ea typeface="微软雅黑" panose="020B0503020204020204" pitchFamily="34" charset="-122"/>
            </a:endParaRPr>
          </a:p>
        </p:txBody>
      </p:sp>
      <p:pic>
        <p:nvPicPr>
          <p:cNvPr id="17" name="Picture 2">
            <a:extLst>
              <a:ext uri="{FF2B5EF4-FFF2-40B4-BE49-F238E27FC236}">
                <a16:creationId xmlns:a16="http://schemas.microsoft.com/office/drawing/2014/main" xmlns="" id="{2D4ED266-BCCA-4628-8D38-C1182B802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723" y="3901819"/>
            <a:ext cx="2775067" cy="20330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æ¥æ¬åç¥¥ç©Poinkoåå¼ææ°æç½çº¢ï¼è¡¨æåä¹è¶ç«ï¼">
            <a:extLst>
              <a:ext uri="{FF2B5EF4-FFF2-40B4-BE49-F238E27FC236}">
                <a16:creationId xmlns:a16="http://schemas.microsoft.com/office/drawing/2014/main" xmlns="" id="{30642781-7874-445D-B0EF-E27CDC224E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2986" y="3901819"/>
            <a:ext cx="2032406" cy="20324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è ¢èåç¥¥ç©ï¼åççæ­£çææé">
            <a:extLst>
              <a:ext uri="{FF2B5EF4-FFF2-40B4-BE49-F238E27FC236}">
                <a16:creationId xmlns:a16="http://schemas.microsoft.com/office/drawing/2014/main" xmlns="" id="{8F692EBA-C46F-41F2-8784-733E248F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3315" y="3901819"/>
            <a:ext cx="3646212" cy="203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816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体彩吉祥物的定位</a:t>
            </a:r>
            <a:endParaRPr lang="zh-CN" altLang="en-US" sz="24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xmlns="" id="{3A42E858-A774-469F-AD2B-81B0CD6D52B0}"/>
              </a:ext>
            </a:extLst>
          </p:cNvPr>
          <p:cNvSpPr txBox="1"/>
          <p:nvPr/>
        </p:nvSpPr>
        <p:spPr>
          <a:xfrm>
            <a:off x="1316736" y="1001422"/>
            <a:ext cx="8022335" cy="581057"/>
          </a:xfrm>
          <a:prstGeom prst="rect">
            <a:avLst/>
          </a:prstGeom>
          <a:noFill/>
        </p:spPr>
        <p:txBody>
          <a:bodyPr wrap="square" rtlCol="0">
            <a:spAutoFit/>
          </a:bodyPr>
          <a:lstStyle>
            <a:defPPr>
              <a:defRPr lang="en-US"/>
            </a:defPPr>
            <a:lvl1pPr>
              <a:lnSpc>
                <a:spcPct val="150000"/>
              </a:lnSpc>
              <a:defRPr>
                <a:latin typeface="微软雅黑" panose="020B0503020204020204" pitchFamily="34" charset="-122"/>
                <a:ea typeface="微软雅黑" panose="020B0503020204020204" pitchFamily="34" charset="-122"/>
              </a:defRPr>
            </a:lvl1pPr>
          </a:lstStyle>
          <a:p>
            <a:r>
              <a:rPr lang="zh-CN" altLang="en-US" dirty="0"/>
              <a:t>通过对体彩吉祥物定位的分析我们得出以下吉祥物形象的</a:t>
            </a:r>
            <a:r>
              <a:rPr lang="zh-CN" altLang="en-US" sz="2400" b="1" dirty="0"/>
              <a:t>关键词</a:t>
            </a:r>
            <a:r>
              <a:rPr lang="zh-CN" altLang="en-US" sz="2400" dirty="0"/>
              <a:t>：</a:t>
            </a:r>
          </a:p>
        </p:txBody>
      </p:sp>
      <p:sp>
        <p:nvSpPr>
          <p:cNvPr id="8" name="矩形 7">
            <a:extLst>
              <a:ext uri="{FF2B5EF4-FFF2-40B4-BE49-F238E27FC236}">
                <a16:creationId xmlns:a16="http://schemas.microsoft.com/office/drawing/2014/main" xmlns="" id="{FE39DCCF-B06F-42F4-BD29-3DFEEA6C9287}"/>
              </a:ext>
            </a:extLst>
          </p:cNvPr>
          <p:cNvSpPr/>
          <p:nvPr/>
        </p:nvSpPr>
        <p:spPr>
          <a:xfrm>
            <a:off x="1374694" y="2077982"/>
            <a:ext cx="1042470" cy="77838"/>
          </a:xfrm>
          <a:prstGeom prst="rect">
            <a:avLst/>
          </a:prstGeom>
          <a:solidFill>
            <a:srgbClr val="F5D481"/>
          </a:solidFill>
          <a:ln>
            <a:solidFill>
              <a:srgbClr val="F5D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dirty="0"/>
          </a:p>
        </p:txBody>
      </p:sp>
      <p:sp>
        <p:nvSpPr>
          <p:cNvPr id="9" name="文本框 8">
            <a:extLst>
              <a:ext uri="{FF2B5EF4-FFF2-40B4-BE49-F238E27FC236}">
                <a16:creationId xmlns:a16="http://schemas.microsoft.com/office/drawing/2014/main" xmlns="" id="{43FC9F7B-C1D3-4BA1-9C26-376BE69CDE69}"/>
              </a:ext>
            </a:extLst>
          </p:cNvPr>
          <p:cNvSpPr txBox="1"/>
          <p:nvPr/>
        </p:nvSpPr>
        <p:spPr>
          <a:xfrm>
            <a:off x="1357368" y="1942847"/>
            <a:ext cx="1250663" cy="348109"/>
          </a:xfrm>
          <a:prstGeom prst="rect">
            <a:avLst/>
          </a:prstGeom>
          <a:noFill/>
        </p:spPr>
        <p:txBody>
          <a:bodyPr wrap="none" rtlCol="0">
            <a:spAutoFit/>
          </a:bodyPr>
          <a:lstStyle/>
          <a:p>
            <a:r>
              <a:rPr lang="zh-CN" altLang="en-US" sz="1662" b="1" dirty="0">
                <a:latin typeface="微软雅黑" panose="020B0503020204020204" pitchFamily="34" charset="-122"/>
                <a:ea typeface="微软雅黑" panose="020B0503020204020204" pitchFamily="34" charset="-122"/>
              </a:rPr>
              <a:t>内涵层面：</a:t>
            </a:r>
          </a:p>
        </p:txBody>
      </p:sp>
      <p:grpSp>
        <p:nvGrpSpPr>
          <p:cNvPr id="10" name="组合 8">
            <a:extLst>
              <a:ext uri="{FF2B5EF4-FFF2-40B4-BE49-F238E27FC236}">
                <a16:creationId xmlns:a16="http://schemas.microsoft.com/office/drawing/2014/main" xmlns="" id="{8A32D1BD-CDD1-4FE1-B547-744C13CCD169}"/>
              </a:ext>
            </a:extLst>
          </p:cNvPr>
          <p:cNvGrpSpPr/>
          <p:nvPr/>
        </p:nvGrpSpPr>
        <p:grpSpPr>
          <a:xfrm>
            <a:off x="1745713" y="2359141"/>
            <a:ext cx="4028191" cy="1282735"/>
            <a:chOff x="192334" y="2441374"/>
            <a:chExt cx="5818498" cy="1852839"/>
          </a:xfrm>
        </p:grpSpPr>
        <p:grpSp>
          <p:nvGrpSpPr>
            <p:cNvPr id="11" name="组合 7">
              <a:extLst>
                <a:ext uri="{FF2B5EF4-FFF2-40B4-BE49-F238E27FC236}">
                  <a16:creationId xmlns:a16="http://schemas.microsoft.com/office/drawing/2014/main" xmlns="" id="{41D93049-A06D-41C1-A81C-C10E450101BA}"/>
                </a:ext>
              </a:extLst>
            </p:cNvPr>
            <p:cNvGrpSpPr/>
            <p:nvPr/>
          </p:nvGrpSpPr>
          <p:grpSpPr>
            <a:xfrm>
              <a:off x="766762" y="2794518"/>
              <a:ext cx="5244070" cy="927847"/>
              <a:chOff x="766762" y="2794518"/>
              <a:chExt cx="5244070" cy="927847"/>
            </a:xfrm>
          </p:grpSpPr>
          <p:sp>
            <p:nvSpPr>
              <p:cNvPr id="13" name="矩形: 圆角 17">
                <a:extLst>
                  <a:ext uri="{FF2B5EF4-FFF2-40B4-BE49-F238E27FC236}">
                    <a16:creationId xmlns:a16="http://schemas.microsoft.com/office/drawing/2014/main" xmlns="" id="{ABB724D6-929D-4BC2-9B4F-A7639DD662B3}"/>
                  </a:ext>
                </a:extLst>
              </p:cNvPr>
              <p:cNvSpPr/>
              <p:nvPr/>
            </p:nvSpPr>
            <p:spPr>
              <a:xfrm>
                <a:off x="766762" y="2794518"/>
                <a:ext cx="5244070" cy="9278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4" name="矩形 13">
                <a:extLst>
                  <a:ext uri="{FF2B5EF4-FFF2-40B4-BE49-F238E27FC236}">
                    <a16:creationId xmlns:a16="http://schemas.microsoft.com/office/drawing/2014/main" xmlns="" id="{6411F5F0-9715-46FA-9819-94894A265EF3}"/>
                  </a:ext>
                </a:extLst>
              </p:cNvPr>
              <p:cNvSpPr/>
              <p:nvPr/>
            </p:nvSpPr>
            <p:spPr>
              <a:xfrm>
                <a:off x="1932442" y="2935275"/>
                <a:ext cx="3944365" cy="755762"/>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运动感：</a:t>
                </a:r>
                <a:r>
                  <a:rPr lang="zh-CN" altLang="en-US" sz="1400" dirty="0">
                    <a:latin typeface="微软雅黑" panose="020B0503020204020204" pitchFamily="34" charset="-122"/>
                    <a:ea typeface="微软雅黑" panose="020B0503020204020204" pitchFamily="34" charset="-122"/>
                  </a:rPr>
                  <a:t>传递体彩在体育方面的属性，区别竞品</a:t>
                </a:r>
                <a:endParaRPr lang="zh-CN" altLang="en-US" sz="1400" dirty="0"/>
              </a:p>
            </p:txBody>
          </p:sp>
        </p:grpSp>
        <p:pic>
          <p:nvPicPr>
            <p:cNvPr id="12" name="图片 11">
              <a:extLst>
                <a:ext uri="{FF2B5EF4-FFF2-40B4-BE49-F238E27FC236}">
                  <a16:creationId xmlns:a16="http://schemas.microsoft.com/office/drawing/2014/main" xmlns="" id="{38E028F4-B983-47CA-B1EA-EC039EF34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34" y="2441374"/>
              <a:ext cx="1852839" cy="1852839"/>
            </a:xfrm>
            <a:prstGeom prst="rect">
              <a:avLst/>
            </a:prstGeom>
          </p:spPr>
        </p:pic>
      </p:grpSp>
      <p:grpSp>
        <p:nvGrpSpPr>
          <p:cNvPr id="15" name="组合 9">
            <a:extLst>
              <a:ext uri="{FF2B5EF4-FFF2-40B4-BE49-F238E27FC236}">
                <a16:creationId xmlns:a16="http://schemas.microsoft.com/office/drawing/2014/main" xmlns="" id="{151EA0E1-9AE9-4E9F-ADC4-F7EAAD3230CB}"/>
              </a:ext>
            </a:extLst>
          </p:cNvPr>
          <p:cNvGrpSpPr/>
          <p:nvPr/>
        </p:nvGrpSpPr>
        <p:grpSpPr>
          <a:xfrm>
            <a:off x="6438058" y="2492246"/>
            <a:ext cx="4036776" cy="1282735"/>
            <a:chOff x="834767" y="4115616"/>
            <a:chExt cx="5830899" cy="1852839"/>
          </a:xfrm>
        </p:grpSpPr>
        <p:sp>
          <p:nvSpPr>
            <p:cNvPr id="20" name="矩形: 圆角 27">
              <a:extLst>
                <a:ext uri="{FF2B5EF4-FFF2-40B4-BE49-F238E27FC236}">
                  <a16:creationId xmlns:a16="http://schemas.microsoft.com/office/drawing/2014/main" xmlns="" id="{781D5DA9-8D5C-48CE-BD36-E92BDD329841}"/>
                </a:ext>
              </a:extLst>
            </p:cNvPr>
            <p:cNvSpPr/>
            <p:nvPr/>
          </p:nvSpPr>
          <p:spPr>
            <a:xfrm>
              <a:off x="834767" y="4274103"/>
              <a:ext cx="5244070" cy="9278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1" name="矩形 20">
              <a:extLst>
                <a:ext uri="{FF2B5EF4-FFF2-40B4-BE49-F238E27FC236}">
                  <a16:creationId xmlns:a16="http://schemas.microsoft.com/office/drawing/2014/main" xmlns="" id="{5A2FFDB5-0A61-4FF9-BB56-7A67BC57E268}"/>
                </a:ext>
              </a:extLst>
            </p:cNvPr>
            <p:cNvSpPr/>
            <p:nvPr/>
          </p:nvSpPr>
          <p:spPr>
            <a:xfrm>
              <a:off x="981193" y="4544157"/>
              <a:ext cx="4255256" cy="444567"/>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责任感：</a:t>
              </a:r>
              <a:r>
                <a:rPr lang="zh-CN" altLang="en-US" sz="1400" dirty="0">
                  <a:latin typeface="微软雅黑" panose="020B0503020204020204" pitchFamily="34" charset="-122"/>
                  <a:ea typeface="微软雅黑" panose="020B0503020204020204" pitchFamily="34" charset="-122"/>
                </a:rPr>
                <a:t>传递体彩责任彩票的形象</a:t>
              </a:r>
              <a:endParaRPr lang="en-US" altLang="zh-CN" sz="1400" dirty="0">
                <a:latin typeface="微软雅黑" panose="020B0503020204020204" pitchFamily="34" charset="-122"/>
                <a:ea typeface="微软雅黑" panose="020B0503020204020204" pitchFamily="34" charset="-122"/>
              </a:endParaRPr>
            </a:p>
          </p:txBody>
        </p:sp>
        <p:pic>
          <p:nvPicPr>
            <p:cNvPr id="22" name="图片 21">
              <a:extLst>
                <a:ext uri="{FF2B5EF4-FFF2-40B4-BE49-F238E27FC236}">
                  <a16:creationId xmlns:a16="http://schemas.microsoft.com/office/drawing/2014/main" xmlns="" id="{36F6582E-59A2-4D03-BB22-FA0AFB1FE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812827" y="4115616"/>
              <a:ext cx="1852839" cy="1852839"/>
            </a:xfrm>
            <a:prstGeom prst="rect">
              <a:avLst/>
            </a:prstGeom>
          </p:spPr>
        </p:pic>
      </p:grpSp>
      <p:grpSp>
        <p:nvGrpSpPr>
          <p:cNvPr id="23" name="组合 33">
            <a:extLst>
              <a:ext uri="{FF2B5EF4-FFF2-40B4-BE49-F238E27FC236}">
                <a16:creationId xmlns:a16="http://schemas.microsoft.com/office/drawing/2014/main" xmlns="" id="{E672512E-06E8-4C8A-BE97-812755E09049}"/>
              </a:ext>
            </a:extLst>
          </p:cNvPr>
          <p:cNvGrpSpPr/>
          <p:nvPr/>
        </p:nvGrpSpPr>
        <p:grpSpPr>
          <a:xfrm>
            <a:off x="1729791" y="3411058"/>
            <a:ext cx="4021149" cy="1282735"/>
            <a:chOff x="202506" y="2414755"/>
            <a:chExt cx="5808326" cy="1852839"/>
          </a:xfrm>
        </p:grpSpPr>
        <p:grpSp>
          <p:nvGrpSpPr>
            <p:cNvPr id="24" name="组合 34">
              <a:extLst>
                <a:ext uri="{FF2B5EF4-FFF2-40B4-BE49-F238E27FC236}">
                  <a16:creationId xmlns:a16="http://schemas.microsoft.com/office/drawing/2014/main" xmlns="" id="{589606D5-4315-4831-9FAA-9959DD329AAE}"/>
                </a:ext>
              </a:extLst>
            </p:cNvPr>
            <p:cNvGrpSpPr/>
            <p:nvPr/>
          </p:nvGrpSpPr>
          <p:grpSpPr>
            <a:xfrm>
              <a:off x="766762" y="2794518"/>
              <a:ext cx="5244070" cy="927847"/>
              <a:chOff x="766762" y="2794518"/>
              <a:chExt cx="5244070" cy="927847"/>
            </a:xfrm>
          </p:grpSpPr>
          <p:sp>
            <p:nvSpPr>
              <p:cNvPr id="26" name="矩形: 圆角 36">
                <a:extLst>
                  <a:ext uri="{FF2B5EF4-FFF2-40B4-BE49-F238E27FC236}">
                    <a16:creationId xmlns:a16="http://schemas.microsoft.com/office/drawing/2014/main" xmlns="" id="{FB36C5E1-94E3-4747-AD1C-AFE40A886F9B}"/>
                  </a:ext>
                </a:extLst>
              </p:cNvPr>
              <p:cNvSpPr/>
              <p:nvPr/>
            </p:nvSpPr>
            <p:spPr>
              <a:xfrm>
                <a:off x="766762" y="2794518"/>
                <a:ext cx="5244070" cy="9278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27" name="矩形 26">
                <a:extLst>
                  <a:ext uri="{FF2B5EF4-FFF2-40B4-BE49-F238E27FC236}">
                    <a16:creationId xmlns:a16="http://schemas.microsoft.com/office/drawing/2014/main" xmlns="" id="{FAF162BB-0CCC-4E60-9819-F7FCDC2E11AE}"/>
                  </a:ext>
                </a:extLst>
              </p:cNvPr>
              <p:cNvSpPr/>
              <p:nvPr/>
            </p:nvSpPr>
            <p:spPr>
              <a:xfrm>
                <a:off x="2045173" y="3035006"/>
                <a:ext cx="3660153" cy="444566"/>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有爱心：</a:t>
                </a:r>
                <a:r>
                  <a:rPr lang="zh-CN" altLang="en-US" sz="1400" dirty="0">
                    <a:latin typeface="微软雅黑" panose="020B0503020204020204" pitchFamily="34" charset="-122"/>
                    <a:ea typeface="微软雅黑" panose="020B0503020204020204" pitchFamily="34" charset="-122"/>
                  </a:rPr>
                  <a:t>体彩公益属性的体现</a:t>
                </a:r>
                <a:endParaRPr lang="en-US" altLang="zh-CN" sz="1400" dirty="0">
                  <a:latin typeface="微软雅黑" panose="020B0503020204020204" pitchFamily="34" charset="-122"/>
                  <a:ea typeface="微软雅黑" panose="020B0503020204020204" pitchFamily="34" charset="-122"/>
                </a:endParaRPr>
              </a:p>
            </p:txBody>
          </p:sp>
        </p:grpSp>
        <p:pic>
          <p:nvPicPr>
            <p:cNvPr id="25" name="图片 24">
              <a:extLst>
                <a:ext uri="{FF2B5EF4-FFF2-40B4-BE49-F238E27FC236}">
                  <a16:creationId xmlns:a16="http://schemas.microsoft.com/office/drawing/2014/main" xmlns="" id="{2603D112-CF05-4041-B870-8CF78DB32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06" y="2414755"/>
              <a:ext cx="1852839" cy="1852839"/>
            </a:xfrm>
            <a:prstGeom prst="rect">
              <a:avLst/>
            </a:prstGeom>
          </p:spPr>
        </p:pic>
      </p:grpSp>
      <p:grpSp>
        <p:nvGrpSpPr>
          <p:cNvPr id="28" name="组合 38">
            <a:extLst>
              <a:ext uri="{FF2B5EF4-FFF2-40B4-BE49-F238E27FC236}">
                <a16:creationId xmlns:a16="http://schemas.microsoft.com/office/drawing/2014/main" xmlns="" id="{14C2FDD6-E884-42D9-ACD3-63CE5AD811C3}"/>
              </a:ext>
            </a:extLst>
          </p:cNvPr>
          <p:cNvGrpSpPr/>
          <p:nvPr/>
        </p:nvGrpSpPr>
        <p:grpSpPr>
          <a:xfrm>
            <a:off x="6438058" y="3707941"/>
            <a:ext cx="4036776" cy="1283723"/>
            <a:chOff x="834767" y="4274103"/>
            <a:chExt cx="5830899" cy="1854266"/>
          </a:xfrm>
        </p:grpSpPr>
        <p:sp>
          <p:nvSpPr>
            <p:cNvPr id="29" name="矩形: 圆角 39">
              <a:extLst>
                <a:ext uri="{FF2B5EF4-FFF2-40B4-BE49-F238E27FC236}">
                  <a16:creationId xmlns:a16="http://schemas.microsoft.com/office/drawing/2014/main" xmlns="" id="{4EB57B6F-3338-4EB3-911B-8C45F790AAC0}"/>
                </a:ext>
              </a:extLst>
            </p:cNvPr>
            <p:cNvSpPr/>
            <p:nvPr/>
          </p:nvSpPr>
          <p:spPr>
            <a:xfrm>
              <a:off x="834767" y="4274103"/>
              <a:ext cx="5244070" cy="9278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0" name="矩形 29">
              <a:extLst>
                <a:ext uri="{FF2B5EF4-FFF2-40B4-BE49-F238E27FC236}">
                  <a16:creationId xmlns:a16="http://schemas.microsoft.com/office/drawing/2014/main" xmlns="" id="{62BCC550-D92F-46E0-9B70-FDA13721050F}"/>
                </a:ext>
              </a:extLst>
            </p:cNvPr>
            <p:cNvSpPr/>
            <p:nvPr/>
          </p:nvSpPr>
          <p:spPr>
            <a:xfrm>
              <a:off x="1162845" y="4424815"/>
              <a:ext cx="4193767" cy="755762"/>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超幸运：</a:t>
              </a:r>
              <a:r>
                <a:rPr lang="zh-CN" altLang="en-US" sz="1400" dirty="0">
                  <a:latin typeface="微软雅黑" panose="020B0503020204020204" pitchFamily="34" charset="-122"/>
                  <a:ea typeface="微软雅黑" panose="020B0503020204020204" pitchFamily="34" charset="-122"/>
                </a:rPr>
                <a:t>彩票具有天然的幸运属性，将吉祥物塑造成新</a:t>
              </a:r>
              <a:r>
                <a:rPr lang="zh-CN" altLang="en-US" sz="1400" dirty="0" smtClean="0">
                  <a:latin typeface="微软雅黑" panose="020B0503020204020204" pitchFamily="34" charset="-122"/>
                  <a:ea typeface="微软雅黑" panose="020B0503020204020204" pitchFamily="34" charset="-122"/>
                </a:rPr>
                <a:t>时代</a:t>
              </a:r>
              <a:r>
                <a:rPr lang="zh-CN" altLang="en-US" sz="1400" b="1" dirty="0" smtClean="0">
                  <a:latin typeface="微软雅黑" panose="020B0503020204020204" pitchFamily="34" charset="-122"/>
                  <a:ea typeface="微软雅黑" panose="020B0503020204020204" pitchFamily="34" charset="-122"/>
                </a:rPr>
                <a:t>幸运符号</a:t>
              </a:r>
              <a:endParaRPr lang="en-US" altLang="zh-CN" sz="1400" dirty="0">
                <a:latin typeface="微软雅黑" panose="020B0503020204020204" pitchFamily="34" charset="-122"/>
                <a:ea typeface="微软雅黑" panose="020B0503020204020204" pitchFamily="34" charset="-122"/>
              </a:endParaRPr>
            </a:p>
          </p:txBody>
        </p:sp>
        <p:pic>
          <p:nvPicPr>
            <p:cNvPr id="31" name="图片 30">
              <a:extLst>
                <a:ext uri="{FF2B5EF4-FFF2-40B4-BE49-F238E27FC236}">
                  <a16:creationId xmlns:a16="http://schemas.microsoft.com/office/drawing/2014/main" xmlns="" id="{F7AFF12B-E518-4731-A03C-02CB77BB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812827" y="4275530"/>
              <a:ext cx="1852839" cy="1852839"/>
            </a:xfrm>
            <a:prstGeom prst="rect">
              <a:avLst/>
            </a:prstGeom>
          </p:spPr>
        </p:pic>
      </p:grpSp>
      <p:grpSp>
        <p:nvGrpSpPr>
          <p:cNvPr id="32" name="组合 42">
            <a:extLst>
              <a:ext uri="{FF2B5EF4-FFF2-40B4-BE49-F238E27FC236}">
                <a16:creationId xmlns:a16="http://schemas.microsoft.com/office/drawing/2014/main" xmlns="" id="{7DEF764A-613E-47AC-A553-88D68578B406}"/>
              </a:ext>
            </a:extLst>
          </p:cNvPr>
          <p:cNvGrpSpPr/>
          <p:nvPr/>
        </p:nvGrpSpPr>
        <p:grpSpPr>
          <a:xfrm>
            <a:off x="3793929" y="4693793"/>
            <a:ext cx="4021149" cy="1282735"/>
            <a:chOff x="202506" y="2414755"/>
            <a:chExt cx="5808326" cy="1852839"/>
          </a:xfrm>
        </p:grpSpPr>
        <p:grpSp>
          <p:nvGrpSpPr>
            <p:cNvPr id="33" name="组合 43">
              <a:extLst>
                <a:ext uri="{FF2B5EF4-FFF2-40B4-BE49-F238E27FC236}">
                  <a16:creationId xmlns:a16="http://schemas.microsoft.com/office/drawing/2014/main" xmlns="" id="{7CC21026-2BC8-424D-BDE8-32539286C556}"/>
                </a:ext>
              </a:extLst>
            </p:cNvPr>
            <p:cNvGrpSpPr/>
            <p:nvPr/>
          </p:nvGrpSpPr>
          <p:grpSpPr>
            <a:xfrm>
              <a:off x="766762" y="2794518"/>
              <a:ext cx="5244070" cy="927847"/>
              <a:chOff x="766762" y="2794518"/>
              <a:chExt cx="5244070" cy="927847"/>
            </a:xfrm>
          </p:grpSpPr>
          <p:sp>
            <p:nvSpPr>
              <p:cNvPr id="35" name="矩形: 圆角 45">
                <a:extLst>
                  <a:ext uri="{FF2B5EF4-FFF2-40B4-BE49-F238E27FC236}">
                    <a16:creationId xmlns:a16="http://schemas.microsoft.com/office/drawing/2014/main" xmlns="" id="{DC0423C2-0EAE-4222-9DC3-23D4D814EC7D}"/>
                  </a:ext>
                </a:extLst>
              </p:cNvPr>
              <p:cNvSpPr/>
              <p:nvPr/>
            </p:nvSpPr>
            <p:spPr>
              <a:xfrm>
                <a:off x="766762" y="2794518"/>
                <a:ext cx="5244070" cy="9278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36" name="矩形 35">
                <a:extLst>
                  <a:ext uri="{FF2B5EF4-FFF2-40B4-BE49-F238E27FC236}">
                    <a16:creationId xmlns:a16="http://schemas.microsoft.com/office/drawing/2014/main" xmlns="" id="{8653D443-468F-48F1-8DAA-9BB4F9097B82}"/>
                  </a:ext>
                </a:extLst>
              </p:cNvPr>
              <p:cNvSpPr/>
              <p:nvPr/>
            </p:nvSpPr>
            <p:spPr>
              <a:xfrm>
                <a:off x="1932442" y="2935275"/>
                <a:ext cx="3929984" cy="755762"/>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年轻化：</a:t>
                </a:r>
                <a:r>
                  <a:rPr lang="zh-CN" altLang="en-US" sz="1400" dirty="0">
                    <a:latin typeface="微软雅黑" panose="020B0503020204020204" pitchFamily="34" charset="-122"/>
                    <a:ea typeface="微软雅黑" panose="020B0503020204020204" pitchFamily="34" charset="-122"/>
                  </a:rPr>
                  <a:t>体现体彩传播的年轻化，体彩目前</a:t>
                </a:r>
                <a:r>
                  <a:rPr lang="en-US" altLang="zh-CN" sz="1400" dirty="0">
                    <a:latin typeface="微软雅黑" panose="020B0503020204020204" pitchFamily="34" charset="-122"/>
                    <a:ea typeface="微软雅黑" panose="020B0503020204020204" pitchFamily="34" charset="-122"/>
                  </a:rPr>
                  <a:t>26</a:t>
                </a:r>
                <a:r>
                  <a:rPr lang="zh-CN" altLang="en-US" sz="1400" dirty="0">
                    <a:latin typeface="微软雅黑" panose="020B0503020204020204" pitchFamily="34" charset="-122"/>
                    <a:ea typeface="微软雅黑" panose="020B0503020204020204" pitchFamily="34" charset="-122"/>
                  </a:rPr>
                  <a:t>岁</a:t>
                </a:r>
                <a:endParaRPr lang="zh-CN" altLang="en-US" sz="1400" dirty="0"/>
              </a:p>
            </p:txBody>
          </p:sp>
        </p:grpSp>
        <p:pic>
          <p:nvPicPr>
            <p:cNvPr id="34" name="图片 33">
              <a:extLst>
                <a:ext uri="{FF2B5EF4-FFF2-40B4-BE49-F238E27FC236}">
                  <a16:creationId xmlns:a16="http://schemas.microsoft.com/office/drawing/2014/main" xmlns="" id="{6F898813-20D5-4063-941F-461EE1519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06" y="2414755"/>
              <a:ext cx="1852839" cy="1852839"/>
            </a:xfrm>
            <a:prstGeom prst="rect">
              <a:avLst/>
            </a:prstGeom>
          </p:spPr>
        </p:pic>
      </p:grpSp>
    </p:spTree>
    <p:extLst>
      <p:ext uri="{BB962C8B-B14F-4D97-AF65-F5344CB8AC3E}">
        <p14:creationId xmlns:p14="http://schemas.microsoft.com/office/powerpoint/2010/main" val="1009045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877" y="256479"/>
            <a:ext cx="3597639"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体彩吉祥物的定位</a:t>
            </a:r>
            <a:endParaRPr lang="zh-CN" altLang="en-US" sz="2400" b="1" dirty="0">
              <a:latin typeface="微软雅黑" panose="020B0503020204020204" pitchFamily="34" charset="-122"/>
              <a:ea typeface="微软雅黑" panose="020B0503020204020204" pitchFamily="34" charset="-122"/>
            </a:endParaRPr>
          </a:p>
        </p:txBody>
      </p:sp>
      <p:grpSp>
        <p:nvGrpSpPr>
          <p:cNvPr id="37" name="组合 8">
            <a:extLst>
              <a:ext uri="{FF2B5EF4-FFF2-40B4-BE49-F238E27FC236}">
                <a16:creationId xmlns:a16="http://schemas.microsoft.com/office/drawing/2014/main" xmlns="" id="{8A32D1BD-CDD1-4FE1-B547-744C13CCD169}"/>
              </a:ext>
            </a:extLst>
          </p:cNvPr>
          <p:cNvGrpSpPr/>
          <p:nvPr/>
        </p:nvGrpSpPr>
        <p:grpSpPr>
          <a:xfrm>
            <a:off x="1771896" y="2309494"/>
            <a:ext cx="4028191" cy="1282735"/>
            <a:chOff x="192334" y="2441374"/>
            <a:chExt cx="5818498" cy="1852839"/>
          </a:xfrm>
        </p:grpSpPr>
        <p:grpSp>
          <p:nvGrpSpPr>
            <p:cNvPr id="38" name="组合 7">
              <a:extLst>
                <a:ext uri="{FF2B5EF4-FFF2-40B4-BE49-F238E27FC236}">
                  <a16:creationId xmlns:a16="http://schemas.microsoft.com/office/drawing/2014/main" xmlns="" id="{41D93049-A06D-41C1-A81C-C10E450101BA}"/>
                </a:ext>
              </a:extLst>
            </p:cNvPr>
            <p:cNvGrpSpPr/>
            <p:nvPr/>
          </p:nvGrpSpPr>
          <p:grpSpPr>
            <a:xfrm>
              <a:off x="766762" y="2794518"/>
              <a:ext cx="5244070" cy="927847"/>
              <a:chOff x="766762" y="2794518"/>
              <a:chExt cx="5244070" cy="927847"/>
            </a:xfrm>
          </p:grpSpPr>
          <p:sp>
            <p:nvSpPr>
              <p:cNvPr id="40" name="矩形: 圆角 17">
                <a:extLst>
                  <a:ext uri="{FF2B5EF4-FFF2-40B4-BE49-F238E27FC236}">
                    <a16:creationId xmlns:a16="http://schemas.microsoft.com/office/drawing/2014/main" xmlns="" id="{ABB724D6-929D-4BC2-9B4F-A7639DD662B3}"/>
                  </a:ext>
                </a:extLst>
              </p:cNvPr>
              <p:cNvSpPr/>
              <p:nvPr/>
            </p:nvSpPr>
            <p:spPr>
              <a:xfrm>
                <a:off x="766762" y="2794518"/>
                <a:ext cx="5244070" cy="9278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1" name="矩形 40">
                <a:extLst>
                  <a:ext uri="{FF2B5EF4-FFF2-40B4-BE49-F238E27FC236}">
                    <a16:creationId xmlns:a16="http://schemas.microsoft.com/office/drawing/2014/main" xmlns="" id="{6411F5F0-9715-46FA-9819-94894A265EF3}"/>
                  </a:ext>
                </a:extLst>
              </p:cNvPr>
              <p:cNvSpPr/>
              <p:nvPr/>
            </p:nvSpPr>
            <p:spPr>
              <a:xfrm>
                <a:off x="1932442" y="2935275"/>
                <a:ext cx="3944365" cy="755762"/>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萌：</a:t>
                </a:r>
                <a:r>
                  <a:rPr lang="zh-CN" altLang="en-US" sz="1400" dirty="0">
                    <a:latin typeface="微软雅黑" panose="020B0503020204020204" pitchFamily="34" charset="-122"/>
                    <a:ea typeface="微软雅黑" panose="020B0503020204020204" pitchFamily="34" charset="-122"/>
                  </a:rPr>
                  <a:t>迎合年轻人喜欢的萌化形象，更利于传播</a:t>
                </a:r>
                <a:endParaRPr lang="zh-CN" altLang="en-US" sz="1400" dirty="0"/>
              </a:p>
            </p:txBody>
          </p:sp>
        </p:grpSp>
        <p:pic>
          <p:nvPicPr>
            <p:cNvPr id="39" name="图片 38">
              <a:extLst>
                <a:ext uri="{FF2B5EF4-FFF2-40B4-BE49-F238E27FC236}">
                  <a16:creationId xmlns:a16="http://schemas.microsoft.com/office/drawing/2014/main" xmlns="" id="{38E028F4-B983-47CA-B1EA-EC039EF34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34" y="2441374"/>
              <a:ext cx="1852839" cy="1852839"/>
            </a:xfrm>
            <a:prstGeom prst="rect">
              <a:avLst/>
            </a:prstGeom>
          </p:spPr>
        </p:pic>
      </p:grpSp>
      <p:grpSp>
        <p:nvGrpSpPr>
          <p:cNvPr id="42" name="组合 9">
            <a:extLst>
              <a:ext uri="{FF2B5EF4-FFF2-40B4-BE49-F238E27FC236}">
                <a16:creationId xmlns:a16="http://schemas.microsoft.com/office/drawing/2014/main" xmlns="" id="{151EA0E1-9AE9-4E9F-ADC4-F7EAAD3230CB}"/>
              </a:ext>
            </a:extLst>
          </p:cNvPr>
          <p:cNvGrpSpPr/>
          <p:nvPr/>
        </p:nvGrpSpPr>
        <p:grpSpPr>
          <a:xfrm>
            <a:off x="6279562" y="2447058"/>
            <a:ext cx="4036776" cy="1282735"/>
            <a:chOff x="834767" y="4115616"/>
            <a:chExt cx="5830899" cy="1852839"/>
          </a:xfrm>
        </p:grpSpPr>
        <p:sp>
          <p:nvSpPr>
            <p:cNvPr id="43" name="矩形: 圆角 27">
              <a:extLst>
                <a:ext uri="{FF2B5EF4-FFF2-40B4-BE49-F238E27FC236}">
                  <a16:creationId xmlns:a16="http://schemas.microsoft.com/office/drawing/2014/main" xmlns="" id="{781D5DA9-8D5C-48CE-BD36-E92BDD329841}"/>
                </a:ext>
              </a:extLst>
            </p:cNvPr>
            <p:cNvSpPr/>
            <p:nvPr/>
          </p:nvSpPr>
          <p:spPr>
            <a:xfrm>
              <a:off x="834767" y="4274103"/>
              <a:ext cx="5244070" cy="9278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4" name="矩形 43">
              <a:extLst>
                <a:ext uri="{FF2B5EF4-FFF2-40B4-BE49-F238E27FC236}">
                  <a16:creationId xmlns:a16="http://schemas.microsoft.com/office/drawing/2014/main" xmlns="" id="{5A2FFDB5-0A61-4FF9-BB56-7A67BC57E268}"/>
                </a:ext>
              </a:extLst>
            </p:cNvPr>
            <p:cNvSpPr/>
            <p:nvPr/>
          </p:nvSpPr>
          <p:spPr>
            <a:xfrm>
              <a:off x="981193" y="4386855"/>
              <a:ext cx="4448973" cy="755762"/>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体彩</a:t>
              </a:r>
              <a:r>
                <a:rPr lang="en-US" altLang="zh-CN" sz="1400" b="1" dirty="0">
                  <a:latin typeface="微软雅黑" panose="020B0503020204020204" pitchFamily="34" charset="-122"/>
                  <a:ea typeface="微软雅黑" panose="020B0503020204020204" pitchFamily="34" charset="-122"/>
                </a:rPr>
                <a:t>LOGO</a:t>
              </a:r>
              <a:r>
                <a:rPr lang="zh-CN" altLang="en-US" sz="1400" b="1"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体彩</a:t>
              </a:r>
              <a:r>
                <a:rPr lang="en-US" altLang="zh-CN" sz="1400" dirty="0">
                  <a:latin typeface="微软雅黑" panose="020B0503020204020204" pitchFamily="34" charset="-122"/>
                  <a:ea typeface="微软雅黑" panose="020B0503020204020204" pitchFamily="34" charset="-122"/>
                </a:rPr>
                <a:t>logo</a:t>
              </a:r>
              <a:r>
                <a:rPr lang="zh-CN" altLang="en-US" sz="1400" dirty="0">
                  <a:latin typeface="微软雅黑" panose="020B0503020204020204" pitchFamily="34" charset="-122"/>
                  <a:ea typeface="微软雅黑" panose="020B0503020204020204" pitchFamily="34" charset="-122"/>
                </a:rPr>
                <a:t>是体彩的核心视觉记忆点</a:t>
              </a:r>
              <a:endParaRPr lang="en-US" altLang="zh-CN" sz="1400" dirty="0">
                <a:latin typeface="微软雅黑" panose="020B0503020204020204" pitchFamily="34" charset="-122"/>
                <a:ea typeface="微软雅黑" panose="020B0503020204020204" pitchFamily="34" charset="-122"/>
              </a:endParaRPr>
            </a:p>
          </p:txBody>
        </p:sp>
        <p:pic>
          <p:nvPicPr>
            <p:cNvPr id="45" name="图片 44">
              <a:extLst>
                <a:ext uri="{FF2B5EF4-FFF2-40B4-BE49-F238E27FC236}">
                  <a16:creationId xmlns:a16="http://schemas.microsoft.com/office/drawing/2014/main" xmlns="" id="{36F6582E-59A2-4D03-BB22-FA0AFB1FE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812827" y="4115616"/>
              <a:ext cx="1852839" cy="1852839"/>
            </a:xfrm>
            <a:prstGeom prst="rect">
              <a:avLst/>
            </a:prstGeom>
          </p:spPr>
        </p:pic>
      </p:grpSp>
      <p:grpSp>
        <p:nvGrpSpPr>
          <p:cNvPr id="46" name="组合 33">
            <a:extLst>
              <a:ext uri="{FF2B5EF4-FFF2-40B4-BE49-F238E27FC236}">
                <a16:creationId xmlns:a16="http://schemas.microsoft.com/office/drawing/2014/main" xmlns="" id="{E672512E-06E8-4C8A-BE97-812755E09049}"/>
              </a:ext>
            </a:extLst>
          </p:cNvPr>
          <p:cNvGrpSpPr/>
          <p:nvPr/>
        </p:nvGrpSpPr>
        <p:grpSpPr>
          <a:xfrm>
            <a:off x="1778938" y="3496657"/>
            <a:ext cx="4021149" cy="1282735"/>
            <a:chOff x="202506" y="2414755"/>
            <a:chExt cx="5808326" cy="1852839"/>
          </a:xfrm>
        </p:grpSpPr>
        <p:grpSp>
          <p:nvGrpSpPr>
            <p:cNvPr id="47" name="组合 34">
              <a:extLst>
                <a:ext uri="{FF2B5EF4-FFF2-40B4-BE49-F238E27FC236}">
                  <a16:creationId xmlns:a16="http://schemas.microsoft.com/office/drawing/2014/main" xmlns="" id="{589606D5-4315-4831-9FAA-9959DD329AAE}"/>
                </a:ext>
              </a:extLst>
            </p:cNvPr>
            <p:cNvGrpSpPr/>
            <p:nvPr/>
          </p:nvGrpSpPr>
          <p:grpSpPr>
            <a:xfrm>
              <a:off x="766762" y="2794518"/>
              <a:ext cx="5244070" cy="927847"/>
              <a:chOff x="766762" y="2794518"/>
              <a:chExt cx="5244070" cy="927847"/>
            </a:xfrm>
          </p:grpSpPr>
          <p:sp>
            <p:nvSpPr>
              <p:cNvPr id="49" name="矩形: 圆角 36">
                <a:extLst>
                  <a:ext uri="{FF2B5EF4-FFF2-40B4-BE49-F238E27FC236}">
                    <a16:creationId xmlns:a16="http://schemas.microsoft.com/office/drawing/2014/main" xmlns="" id="{FB36C5E1-94E3-4747-AD1C-AFE40A886F9B}"/>
                  </a:ext>
                </a:extLst>
              </p:cNvPr>
              <p:cNvSpPr/>
              <p:nvPr/>
            </p:nvSpPr>
            <p:spPr>
              <a:xfrm>
                <a:off x="766762" y="2794518"/>
                <a:ext cx="5244070" cy="9278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50" name="矩形 49">
                <a:extLst>
                  <a:ext uri="{FF2B5EF4-FFF2-40B4-BE49-F238E27FC236}">
                    <a16:creationId xmlns:a16="http://schemas.microsoft.com/office/drawing/2014/main" xmlns="" id="{FAF162BB-0CCC-4E60-9819-F7FCDC2E11AE}"/>
                  </a:ext>
                </a:extLst>
              </p:cNvPr>
              <p:cNvSpPr/>
              <p:nvPr/>
            </p:nvSpPr>
            <p:spPr>
              <a:xfrm>
                <a:off x="2045173" y="3035006"/>
                <a:ext cx="3835404" cy="444566"/>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光：</a:t>
                </a:r>
                <a:r>
                  <a:rPr lang="zh-CN" altLang="en-US" sz="1400" dirty="0">
                    <a:latin typeface="微软雅黑" panose="020B0503020204020204" pitchFamily="34" charset="-122"/>
                    <a:ea typeface="微软雅黑" panose="020B0503020204020204" pitchFamily="34" charset="-122"/>
                  </a:rPr>
                  <a:t>品牌主题词可做体现尝试</a:t>
                </a:r>
                <a:endParaRPr lang="en-US" altLang="zh-CN" sz="1400" dirty="0">
                  <a:latin typeface="微软雅黑" panose="020B0503020204020204" pitchFamily="34" charset="-122"/>
                  <a:ea typeface="微软雅黑" panose="020B0503020204020204" pitchFamily="34" charset="-122"/>
                </a:endParaRPr>
              </a:p>
            </p:txBody>
          </p:sp>
        </p:grpSp>
        <p:pic>
          <p:nvPicPr>
            <p:cNvPr id="48" name="图片 47">
              <a:extLst>
                <a:ext uri="{FF2B5EF4-FFF2-40B4-BE49-F238E27FC236}">
                  <a16:creationId xmlns:a16="http://schemas.microsoft.com/office/drawing/2014/main" xmlns="" id="{2603D112-CF05-4041-B870-8CF78DB32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06" y="2414755"/>
              <a:ext cx="1852839" cy="1852839"/>
            </a:xfrm>
            <a:prstGeom prst="rect">
              <a:avLst/>
            </a:prstGeom>
          </p:spPr>
        </p:pic>
      </p:grpSp>
      <p:grpSp>
        <p:nvGrpSpPr>
          <p:cNvPr id="51" name="组合 38">
            <a:extLst>
              <a:ext uri="{FF2B5EF4-FFF2-40B4-BE49-F238E27FC236}">
                <a16:creationId xmlns:a16="http://schemas.microsoft.com/office/drawing/2014/main" xmlns="" id="{14C2FDD6-E884-42D9-ACD3-63CE5AD811C3}"/>
              </a:ext>
            </a:extLst>
          </p:cNvPr>
          <p:cNvGrpSpPr/>
          <p:nvPr/>
        </p:nvGrpSpPr>
        <p:grpSpPr>
          <a:xfrm>
            <a:off x="6279565" y="3729793"/>
            <a:ext cx="4036776" cy="1283723"/>
            <a:chOff x="834767" y="4274103"/>
            <a:chExt cx="5830899" cy="1854266"/>
          </a:xfrm>
        </p:grpSpPr>
        <p:sp>
          <p:nvSpPr>
            <p:cNvPr id="52" name="矩形: 圆角 39">
              <a:extLst>
                <a:ext uri="{FF2B5EF4-FFF2-40B4-BE49-F238E27FC236}">
                  <a16:creationId xmlns:a16="http://schemas.microsoft.com/office/drawing/2014/main" xmlns="" id="{4EB57B6F-3338-4EB3-911B-8C45F790AAC0}"/>
                </a:ext>
              </a:extLst>
            </p:cNvPr>
            <p:cNvSpPr/>
            <p:nvPr/>
          </p:nvSpPr>
          <p:spPr>
            <a:xfrm>
              <a:off x="834767" y="4274103"/>
              <a:ext cx="5244070" cy="107404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53" name="图片 52">
              <a:extLst>
                <a:ext uri="{FF2B5EF4-FFF2-40B4-BE49-F238E27FC236}">
                  <a16:creationId xmlns:a16="http://schemas.microsoft.com/office/drawing/2014/main" xmlns="" id="{F7AFF12B-E518-4731-A03C-02CB77BB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812827" y="4275530"/>
              <a:ext cx="1852839" cy="1852839"/>
            </a:xfrm>
            <a:prstGeom prst="rect">
              <a:avLst/>
            </a:prstGeom>
          </p:spPr>
        </p:pic>
        <p:sp>
          <p:nvSpPr>
            <p:cNvPr id="54" name="矩形 53">
              <a:extLst>
                <a:ext uri="{FF2B5EF4-FFF2-40B4-BE49-F238E27FC236}">
                  <a16:creationId xmlns:a16="http://schemas.microsoft.com/office/drawing/2014/main" xmlns="" id="{62BCC550-D92F-46E0-9B70-FDA13721050F}"/>
                </a:ext>
              </a:extLst>
            </p:cNvPr>
            <p:cNvSpPr/>
            <p:nvPr/>
          </p:nvSpPr>
          <p:spPr>
            <a:xfrm>
              <a:off x="986738" y="4424815"/>
              <a:ext cx="4760415" cy="755762"/>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中国风</a:t>
              </a:r>
              <a:r>
                <a:rPr lang="zh-CN" altLang="en-US" sz="1400" dirty="0">
                  <a:latin typeface="微软雅黑" panose="020B0503020204020204" pitchFamily="34" charset="-122"/>
                  <a:ea typeface="微软雅黑" panose="020B0503020204020204" pitchFamily="34" charset="-122"/>
                </a:rPr>
                <a:t>：体彩作为国家彩票，需要凸显中国文化的大气磅礴，更契合国潮流行</a:t>
              </a:r>
              <a:endParaRPr lang="en-US" altLang="zh-CN" sz="1400" dirty="0">
                <a:latin typeface="微软雅黑" panose="020B0503020204020204" pitchFamily="34" charset="-122"/>
                <a:ea typeface="微软雅黑" panose="020B0503020204020204" pitchFamily="34" charset="-122"/>
              </a:endParaRPr>
            </a:p>
          </p:txBody>
        </p:sp>
      </p:grpSp>
      <p:sp>
        <p:nvSpPr>
          <p:cNvPr id="56" name="矩形 55">
            <a:extLst>
              <a:ext uri="{FF2B5EF4-FFF2-40B4-BE49-F238E27FC236}">
                <a16:creationId xmlns:a16="http://schemas.microsoft.com/office/drawing/2014/main" xmlns="" id="{FE39DCCF-B06F-42F4-BD29-3DFEEA6C9287}"/>
              </a:ext>
            </a:extLst>
          </p:cNvPr>
          <p:cNvSpPr/>
          <p:nvPr/>
        </p:nvSpPr>
        <p:spPr>
          <a:xfrm>
            <a:off x="1374694" y="2077982"/>
            <a:ext cx="1042470" cy="77838"/>
          </a:xfrm>
          <a:prstGeom prst="rect">
            <a:avLst/>
          </a:prstGeom>
          <a:solidFill>
            <a:srgbClr val="F5D481"/>
          </a:solidFill>
          <a:ln>
            <a:solidFill>
              <a:srgbClr val="F5D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dirty="0"/>
          </a:p>
        </p:txBody>
      </p:sp>
      <p:sp>
        <p:nvSpPr>
          <p:cNvPr id="57" name="文本框 56">
            <a:extLst>
              <a:ext uri="{FF2B5EF4-FFF2-40B4-BE49-F238E27FC236}">
                <a16:creationId xmlns:a16="http://schemas.microsoft.com/office/drawing/2014/main" xmlns="" id="{43FC9F7B-C1D3-4BA1-9C26-376BE69CDE69}"/>
              </a:ext>
            </a:extLst>
          </p:cNvPr>
          <p:cNvSpPr txBox="1"/>
          <p:nvPr/>
        </p:nvSpPr>
        <p:spPr>
          <a:xfrm>
            <a:off x="1357368" y="1942847"/>
            <a:ext cx="1250663" cy="348109"/>
          </a:xfrm>
          <a:prstGeom prst="rect">
            <a:avLst/>
          </a:prstGeom>
          <a:noFill/>
        </p:spPr>
        <p:txBody>
          <a:bodyPr wrap="none" rtlCol="0">
            <a:spAutoFit/>
          </a:bodyPr>
          <a:lstStyle/>
          <a:p>
            <a:r>
              <a:rPr lang="zh-CN" altLang="en-US" sz="1662" b="1" dirty="0" smtClean="0">
                <a:latin typeface="微软雅黑" panose="020B0503020204020204" pitchFamily="34" charset="-122"/>
                <a:ea typeface="微软雅黑" panose="020B0503020204020204" pitchFamily="34" charset="-122"/>
              </a:rPr>
              <a:t>视觉层面</a:t>
            </a:r>
            <a:r>
              <a:rPr lang="zh-CN" altLang="en-US" sz="1662" b="1" dirty="0">
                <a:latin typeface="微软雅黑" panose="020B0503020204020204" pitchFamily="34" charset="-122"/>
                <a:ea typeface="微软雅黑" panose="020B0503020204020204" pitchFamily="34" charset="-122"/>
              </a:rPr>
              <a:t>：</a:t>
            </a:r>
          </a:p>
        </p:txBody>
      </p:sp>
      <p:grpSp>
        <p:nvGrpSpPr>
          <p:cNvPr id="58" name="组合 8">
            <a:extLst>
              <a:ext uri="{FF2B5EF4-FFF2-40B4-BE49-F238E27FC236}">
                <a16:creationId xmlns:a16="http://schemas.microsoft.com/office/drawing/2014/main" xmlns="" id="{8A32D1BD-CDD1-4FE1-B547-744C13CCD169}"/>
              </a:ext>
            </a:extLst>
          </p:cNvPr>
          <p:cNvGrpSpPr/>
          <p:nvPr/>
        </p:nvGrpSpPr>
        <p:grpSpPr>
          <a:xfrm>
            <a:off x="1731265" y="4687134"/>
            <a:ext cx="4084320" cy="1310988"/>
            <a:chOff x="192334" y="2441374"/>
            <a:chExt cx="5899573" cy="1893649"/>
          </a:xfrm>
        </p:grpSpPr>
        <p:grpSp>
          <p:nvGrpSpPr>
            <p:cNvPr id="59" name="组合 7">
              <a:extLst>
                <a:ext uri="{FF2B5EF4-FFF2-40B4-BE49-F238E27FC236}">
                  <a16:creationId xmlns:a16="http://schemas.microsoft.com/office/drawing/2014/main" xmlns="" id="{41D93049-A06D-41C1-A81C-C10E450101BA}"/>
                </a:ext>
              </a:extLst>
            </p:cNvPr>
            <p:cNvGrpSpPr/>
            <p:nvPr/>
          </p:nvGrpSpPr>
          <p:grpSpPr>
            <a:xfrm>
              <a:off x="766762" y="2794518"/>
              <a:ext cx="5325145" cy="1540505"/>
              <a:chOff x="766762" y="2794518"/>
              <a:chExt cx="5325145" cy="1540505"/>
            </a:xfrm>
          </p:grpSpPr>
          <p:sp>
            <p:nvSpPr>
              <p:cNvPr id="61" name="矩形: 圆角 17">
                <a:extLst>
                  <a:ext uri="{FF2B5EF4-FFF2-40B4-BE49-F238E27FC236}">
                    <a16:creationId xmlns:a16="http://schemas.microsoft.com/office/drawing/2014/main" xmlns="" id="{ABB724D6-929D-4BC2-9B4F-A7639DD662B3}"/>
                  </a:ext>
                </a:extLst>
              </p:cNvPr>
              <p:cNvSpPr/>
              <p:nvPr/>
            </p:nvSpPr>
            <p:spPr>
              <a:xfrm>
                <a:off x="766762" y="2794518"/>
                <a:ext cx="5244070" cy="154050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dirty="0"/>
              </a:p>
            </p:txBody>
          </p:sp>
          <p:sp>
            <p:nvSpPr>
              <p:cNvPr id="62" name="矩形 61">
                <a:extLst>
                  <a:ext uri="{FF2B5EF4-FFF2-40B4-BE49-F238E27FC236}">
                    <a16:creationId xmlns:a16="http://schemas.microsoft.com/office/drawing/2014/main" xmlns="" id="{6411F5F0-9715-46FA-9819-94894A265EF3}"/>
                  </a:ext>
                </a:extLst>
              </p:cNvPr>
              <p:cNvSpPr/>
              <p:nvPr/>
            </p:nvSpPr>
            <p:spPr>
              <a:xfrm>
                <a:off x="1623345" y="2935275"/>
                <a:ext cx="4468562" cy="1378154"/>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灵活性</a:t>
                </a:r>
                <a:r>
                  <a:rPr lang="zh-CN" altLang="en-US" sz="1400" dirty="0">
                    <a:latin typeface="微软雅黑" panose="020B0503020204020204" pitchFamily="34" charset="-122"/>
                    <a:ea typeface="微软雅黑" panose="020B0503020204020204" pitchFamily="34" charset="-122"/>
                  </a:rPr>
                  <a:t>：形象设计能够满足后期实体成品，如人偶型使用可灵活活动，配合体彩的众多运动场景，如：熊本熊真人扮相可灵活跳舞</a:t>
                </a:r>
                <a:endParaRPr lang="en-US" altLang="zh-CN" sz="1400" dirty="0">
                  <a:latin typeface="微软雅黑" panose="020B0503020204020204" pitchFamily="34" charset="-122"/>
                  <a:ea typeface="微软雅黑" panose="020B0503020204020204" pitchFamily="34" charset="-122"/>
                </a:endParaRPr>
              </a:p>
            </p:txBody>
          </p:sp>
        </p:grpSp>
        <p:pic>
          <p:nvPicPr>
            <p:cNvPr id="60" name="图片 59">
              <a:extLst>
                <a:ext uri="{FF2B5EF4-FFF2-40B4-BE49-F238E27FC236}">
                  <a16:creationId xmlns:a16="http://schemas.microsoft.com/office/drawing/2014/main" xmlns="" id="{38E028F4-B983-47CA-B1EA-EC039EF34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34" y="2441374"/>
              <a:ext cx="1852839" cy="1852839"/>
            </a:xfrm>
            <a:prstGeom prst="rect">
              <a:avLst/>
            </a:prstGeom>
          </p:spPr>
        </p:pic>
      </p:grpSp>
      <p:grpSp>
        <p:nvGrpSpPr>
          <p:cNvPr id="63" name="组合 38">
            <a:extLst>
              <a:ext uri="{FF2B5EF4-FFF2-40B4-BE49-F238E27FC236}">
                <a16:creationId xmlns:a16="http://schemas.microsoft.com/office/drawing/2014/main" xmlns="" id="{14C2FDD6-E884-42D9-ACD3-63CE5AD811C3}"/>
              </a:ext>
            </a:extLst>
          </p:cNvPr>
          <p:cNvGrpSpPr/>
          <p:nvPr/>
        </p:nvGrpSpPr>
        <p:grpSpPr>
          <a:xfrm>
            <a:off x="6279562" y="4931618"/>
            <a:ext cx="4036776" cy="1283723"/>
            <a:chOff x="834767" y="4274103"/>
            <a:chExt cx="5830899" cy="1854266"/>
          </a:xfrm>
        </p:grpSpPr>
        <p:sp>
          <p:nvSpPr>
            <p:cNvPr id="64" name="矩形: 圆角 39">
              <a:extLst>
                <a:ext uri="{FF2B5EF4-FFF2-40B4-BE49-F238E27FC236}">
                  <a16:creationId xmlns:a16="http://schemas.microsoft.com/office/drawing/2014/main" xmlns="" id="{4EB57B6F-3338-4EB3-911B-8C45F790AAC0}"/>
                </a:ext>
              </a:extLst>
            </p:cNvPr>
            <p:cNvSpPr/>
            <p:nvPr/>
          </p:nvSpPr>
          <p:spPr>
            <a:xfrm>
              <a:off x="834767" y="4274103"/>
              <a:ext cx="5244070" cy="92784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46" dirty="0"/>
            </a:p>
          </p:txBody>
        </p:sp>
        <p:sp>
          <p:nvSpPr>
            <p:cNvPr id="65" name="矩形 64">
              <a:extLst>
                <a:ext uri="{FF2B5EF4-FFF2-40B4-BE49-F238E27FC236}">
                  <a16:creationId xmlns:a16="http://schemas.microsoft.com/office/drawing/2014/main" xmlns="" id="{62BCC550-D92F-46E0-9B70-FDA13721050F}"/>
                </a:ext>
              </a:extLst>
            </p:cNvPr>
            <p:cNvSpPr/>
            <p:nvPr/>
          </p:nvSpPr>
          <p:spPr>
            <a:xfrm>
              <a:off x="1181321" y="4552901"/>
              <a:ext cx="4565837" cy="444567"/>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rPr>
                <a:t>可</a:t>
              </a:r>
              <a:r>
                <a:rPr lang="en-US" altLang="zh-CN" sz="1400" b="1" dirty="0">
                  <a:latin typeface="微软雅黑" panose="020B0503020204020204" pitchFamily="34" charset="-122"/>
                  <a:ea typeface="微软雅黑" panose="020B0503020204020204" pitchFamily="34" charset="-122"/>
                </a:rPr>
                <a:t>Q</a:t>
              </a:r>
              <a:r>
                <a:rPr lang="zh-CN" altLang="en-US" sz="1400" b="1" dirty="0">
                  <a:latin typeface="微软雅黑" panose="020B0503020204020204" pitchFamily="34" charset="-122"/>
                  <a:ea typeface="微软雅黑" panose="020B0503020204020204" pitchFamily="34" charset="-122"/>
                </a:rPr>
                <a:t>版衍生</a:t>
              </a:r>
              <a:r>
                <a:rPr lang="zh-CN" altLang="en-US" sz="1400" dirty="0">
                  <a:latin typeface="微软雅黑" panose="020B0503020204020204" pitchFamily="34" charset="-122"/>
                  <a:ea typeface="微软雅黑" panose="020B0503020204020204" pitchFamily="34" charset="-122"/>
                </a:rPr>
                <a:t>：能够制作萌化</a:t>
              </a:r>
              <a:r>
                <a:rPr lang="en-US" altLang="zh-CN" sz="1400" dirty="0">
                  <a:latin typeface="微软雅黑" panose="020B0503020204020204" pitchFamily="34" charset="-122"/>
                  <a:ea typeface="微软雅黑" panose="020B0503020204020204" pitchFamily="34" charset="-122"/>
                </a:rPr>
                <a:t>Q</a:t>
              </a:r>
              <a:r>
                <a:rPr lang="zh-CN" altLang="en-US" sz="1400" dirty="0">
                  <a:latin typeface="微软雅黑" panose="020B0503020204020204" pitchFamily="34" charset="-122"/>
                  <a:ea typeface="微软雅黑" panose="020B0503020204020204" pitchFamily="34" charset="-122"/>
                </a:rPr>
                <a:t>版形象</a:t>
              </a:r>
              <a:endParaRPr lang="en-US" altLang="zh-CN" sz="1400" dirty="0">
                <a:latin typeface="微软雅黑" panose="020B0503020204020204" pitchFamily="34" charset="-122"/>
                <a:ea typeface="微软雅黑" panose="020B0503020204020204" pitchFamily="34" charset="-122"/>
              </a:endParaRPr>
            </a:p>
          </p:txBody>
        </p:sp>
        <p:pic>
          <p:nvPicPr>
            <p:cNvPr id="66" name="图片 65">
              <a:extLst>
                <a:ext uri="{FF2B5EF4-FFF2-40B4-BE49-F238E27FC236}">
                  <a16:creationId xmlns:a16="http://schemas.microsoft.com/office/drawing/2014/main" xmlns="" id="{F7AFF12B-E518-4731-A03C-02CB77BB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812827" y="4275530"/>
              <a:ext cx="1852839" cy="1852839"/>
            </a:xfrm>
            <a:prstGeom prst="rect">
              <a:avLst/>
            </a:prstGeom>
          </p:spPr>
        </p:pic>
      </p:grpSp>
      <p:sp>
        <p:nvSpPr>
          <p:cNvPr id="68" name="文本框 67">
            <a:extLst>
              <a:ext uri="{FF2B5EF4-FFF2-40B4-BE49-F238E27FC236}">
                <a16:creationId xmlns:a16="http://schemas.microsoft.com/office/drawing/2014/main" xmlns="" id="{3A42E858-A774-469F-AD2B-81B0CD6D52B0}"/>
              </a:ext>
            </a:extLst>
          </p:cNvPr>
          <p:cNvSpPr txBox="1"/>
          <p:nvPr/>
        </p:nvSpPr>
        <p:spPr>
          <a:xfrm>
            <a:off x="1316736" y="1001422"/>
            <a:ext cx="8022335" cy="581057"/>
          </a:xfrm>
          <a:prstGeom prst="rect">
            <a:avLst/>
          </a:prstGeom>
          <a:noFill/>
        </p:spPr>
        <p:txBody>
          <a:bodyPr wrap="square" rtlCol="0">
            <a:spAutoFit/>
          </a:bodyPr>
          <a:lstStyle>
            <a:defPPr>
              <a:defRPr lang="en-US"/>
            </a:defPPr>
            <a:lvl1pPr>
              <a:lnSpc>
                <a:spcPct val="150000"/>
              </a:lnSpc>
              <a:defRPr>
                <a:latin typeface="微软雅黑" panose="020B0503020204020204" pitchFamily="34" charset="-122"/>
                <a:ea typeface="微软雅黑" panose="020B0503020204020204" pitchFamily="34" charset="-122"/>
              </a:defRPr>
            </a:lvl1pPr>
          </a:lstStyle>
          <a:p>
            <a:r>
              <a:rPr lang="zh-CN" altLang="en-US" dirty="0"/>
              <a:t>通过对体彩吉祥物定位的分析我们得出以下吉祥物形象的</a:t>
            </a:r>
            <a:r>
              <a:rPr lang="zh-CN" altLang="en-US" sz="2400" b="1" dirty="0"/>
              <a:t>关键词</a:t>
            </a:r>
            <a:r>
              <a:rPr lang="zh-CN" altLang="en-US" sz="2400" dirty="0"/>
              <a:t>：</a:t>
            </a:r>
          </a:p>
        </p:txBody>
      </p:sp>
    </p:spTree>
    <p:extLst>
      <p:ext uri="{BB962C8B-B14F-4D97-AF65-F5344CB8AC3E}">
        <p14:creationId xmlns:p14="http://schemas.microsoft.com/office/powerpoint/2010/main" val="1418259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5"/>
          <p:cNvSpPr>
            <a:spLocks noGrp="1"/>
          </p:cNvSpPr>
          <p:nvPr>
            <p:ph type="body" sz="quarter" idx="11"/>
          </p:nvPr>
        </p:nvSpPr>
        <p:spPr>
          <a:xfrm>
            <a:off x="858123" y="285728"/>
            <a:ext cx="7010116" cy="435370"/>
          </a:xfrm>
        </p:spPr>
        <p:txBody>
          <a:bodyPr/>
          <a:lstStyle/>
          <a:p>
            <a:r>
              <a:rPr kumimoji="1" lang="zh-CN" altLang="en-US" dirty="0"/>
              <a:t>品牌理念</a:t>
            </a:r>
          </a:p>
        </p:txBody>
      </p:sp>
      <p:sp>
        <p:nvSpPr>
          <p:cNvPr id="6" name="矩形 5"/>
          <p:cNvSpPr/>
          <p:nvPr/>
        </p:nvSpPr>
        <p:spPr>
          <a:xfrm>
            <a:off x="3528589" y="2141308"/>
            <a:ext cx="4339650" cy="646331"/>
          </a:xfrm>
          <a:prstGeom prst="rect">
            <a:avLst/>
          </a:prstGeom>
        </p:spPr>
        <p:txBody>
          <a:bodyPr wrap="none">
            <a:spAutoFit/>
          </a:bodyPr>
          <a:lstStyle/>
          <a:p>
            <a:pPr algn="ctr"/>
            <a:r>
              <a:rPr lang="zh-CN" altLang="en-US" sz="3600" b="1" dirty="0">
                <a:solidFill>
                  <a:schemeClr val="accent6"/>
                </a:solidFill>
                <a:latin typeface="微软雅黑" panose="020B0503020204020204" pitchFamily="34" charset="-122"/>
                <a:ea typeface="微软雅黑" panose="020B0503020204020204" pitchFamily="34" charset="-122"/>
              </a:rPr>
              <a:t>公益体彩，乐善人生</a:t>
            </a:r>
            <a:endParaRPr lang="en-US" altLang="zh-CN" sz="3600" b="1" dirty="0">
              <a:solidFill>
                <a:schemeClr val="accent6"/>
              </a:solidFill>
              <a:latin typeface="微软雅黑" panose="020B0503020204020204" pitchFamily="34" charset="-122"/>
              <a:ea typeface="微软雅黑" panose="020B0503020204020204" pitchFamily="34" charset="-122"/>
            </a:endParaRPr>
          </a:p>
        </p:txBody>
      </p:sp>
      <p:cxnSp>
        <p:nvCxnSpPr>
          <p:cNvPr id="8" name="直线连接符 7"/>
          <p:cNvCxnSpPr/>
          <p:nvPr/>
        </p:nvCxnSpPr>
        <p:spPr>
          <a:xfrm>
            <a:off x="3567409" y="2808187"/>
            <a:ext cx="4262010" cy="0"/>
          </a:xfrm>
          <a:prstGeom prst="line">
            <a:avLst/>
          </a:prstGeom>
          <a:ln>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569464" y="3727236"/>
            <a:ext cx="6803136" cy="1015663"/>
          </a:xfrm>
          <a:prstGeom prst="rect">
            <a:avLst/>
          </a:prstGeom>
        </p:spPr>
        <p:txBody>
          <a:bodyPr wrap="square">
            <a:spAutoFit/>
          </a:bodyPr>
          <a:lstStyle/>
          <a:p>
            <a:pPr indent="9525" algn="ctr">
              <a:lnSpc>
                <a:spcPct val="150000"/>
              </a:lnSpc>
            </a:pPr>
            <a:r>
              <a:rPr lang="zh-CN" altLang="zh-CN" sz="2000" kern="100" dirty="0">
                <a:latin typeface="+mj-ea"/>
                <a:ea typeface="+mj-ea"/>
              </a:rPr>
              <a:t>经历了多年的发展积淀，中国体育彩票在品牌</a:t>
            </a:r>
            <a:r>
              <a:rPr lang="zh-CN" altLang="zh-CN" sz="2000" kern="100" dirty="0" smtClean="0">
                <a:latin typeface="+mj-ea"/>
                <a:ea typeface="+mj-ea"/>
              </a:rPr>
              <a:t>理</a:t>
            </a:r>
            <a:r>
              <a:rPr lang="zh-CN" altLang="en-US" sz="2000" kern="100" dirty="0" smtClean="0">
                <a:latin typeface="+mj-ea"/>
                <a:ea typeface="+mj-ea"/>
              </a:rPr>
              <a:t>念的</a:t>
            </a:r>
            <a:r>
              <a:rPr lang="zh-CN" altLang="zh-CN" sz="2000" kern="100" dirty="0" smtClean="0">
                <a:latin typeface="+mj-ea"/>
                <a:ea typeface="+mj-ea"/>
              </a:rPr>
              <a:t>指导</a:t>
            </a:r>
            <a:r>
              <a:rPr lang="zh-CN" altLang="zh-CN" sz="2000" kern="100" dirty="0">
                <a:latin typeface="+mj-ea"/>
                <a:ea typeface="+mj-ea"/>
              </a:rPr>
              <a:t>下</a:t>
            </a:r>
            <a:r>
              <a:rPr lang="en-US" altLang="zh-CN" sz="2000" kern="100" dirty="0">
                <a:latin typeface="+mj-ea"/>
                <a:ea typeface="+mj-ea"/>
              </a:rPr>
              <a:t>, </a:t>
            </a:r>
            <a:r>
              <a:rPr lang="zh-CN" altLang="zh-CN" sz="2000" kern="100" dirty="0">
                <a:latin typeface="+mj-ea"/>
                <a:ea typeface="+mj-ea"/>
              </a:rPr>
              <a:t>塑造了公益、健康、乐活、进取的良好形象</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1"/>
          </p:nvPr>
        </p:nvSpPr>
        <p:spPr/>
        <p:txBody>
          <a:bodyPr/>
          <a:lstStyle/>
          <a:p>
            <a:r>
              <a:rPr kumimoji="1" lang="zh-CN" altLang="en-US" dirty="0"/>
              <a:t>体彩精神</a:t>
            </a:r>
          </a:p>
        </p:txBody>
      </p:sp>
      <p:sp>
        <p:nvSpPr>
          <p:cNvPr id="23" name="矩形 22"/>
          <p:cNvSpPr/>
          <p:nvPr/>
        </p:nvSpPr>
        <p:spPr>
          <a:xfrm>
            <a:off x="1723015" y="1923172"/>
            <a:ext cx="1314339" cy="1446550"/>
          </a:xfrm>
          <a:prstGeom prst="rect">
            <a:avLst/>
          </a:prstGeom>
          <a:solidFill>
            <a:schemeClr val="accent6"/>
          </a:solidFill>
        </p:spPr>
        <p:txBody>
          <a:bodyPr wrap="square" anchor="ctr">
            <a:spAutoFit/>
          </a:bodyPr>
          <a:lstStyle/>
          <a:p>
            <a:pPr algn="ctr"/>
            <a:r>
              <a:rPr lang="zh-CN" altLang="en-US" sz="4400" b="1" kern="100" spc="300" dirty="0">
                <a:solidFill>
                  <a:schemeClr val="bg1"/>
                </a:solidFill>
                <a:latin typeface="+mj-ea"/>
              </a:rPr>
              <a:t>责任</a:t>
            </a:r>
            <a:endParaRPr lang="zh-CN" altLang="zh-CN" sz="4400" b="1" kern="100" spc="300" dirty="0">
              <a:solidFill>
                <a:schemeClr val="bg1"/>
              </a:solidFill>
              <a:latin typeface="+mj-ea"/>
            </a:endParaRPr>
          </a:p>
        </p:txBody>
      </p:sp>
      <p:sp>
        <p:nvSpPr>
          <p:cNvPr id="7" name="矩形 6"/>
          <p:cNvSpPr/>
          <p:nvPr/>
        </p:nvSpPr>
        <p:spPr>
          <a:xfrm>
            <a:off x="4151476" y="1923172"/>
            <a:ext cx="1314339" cy="1446550"/>
          </a:xfrm>
          <a:prstGeom prst="rect">
            <a:avLst/>
          </a:prstGeom>
          <a:solidFill>
            <a:schemeClr val="accent6"/>
          </a:solidFill>
        </p:spPr>
        <p:txBody>
          <a:bodyPr wrap="square" anchor="ctr">
            <a:spAutoFit/>
          </a:bodyPr>
          <a:lstStyle/>
          <a:p>
            <a:pPr algn="ctr"/>
            <a:r>
              <a:rPr lang="zh-CN" altLang="en-US" sz="4400" b="1" kern="100" spc="300" dirty="0">
                <a:solidFill>
                  <a:schemeClr val="bg1"/>
                </a:solidFill>
                <a:latin typeface="+mj-ea"/>
              </a:rPr>
              <a:t>诚信</a:t>
            </a:r>
            <a:endParaRPr lang="zh-CN" altLang="zh-CN" sz="4400" b="1" kern="100" spc="300" dirty="0">
              <a:solidFill>
                <a:schemeClr val="bg1"/>
              </a:solidFill>
              <a:latin typeface="+mj-ea"/>
            </a:endParaRPr>
          </a:p>
        </p:txBody>
      </p:sp>
      <p:sp>
        <p:nvSpPr>
          <p:cNvPr id="8" name="矩形 7"/>
          <p:cNvSpPr/>
          <p:nvPr/>
        </p:nvSpPr>
        <p:spPr>
          <a:xfrm>
            <a:off x="6579937" y="1923172"/>
            <a:ext cx="1314339" cy="1446550"/>
          </a:xfrm>
          <a:prstGeom prst="rect">
            <a:avLst/>
          </a:prstGeom>
          <a:solidFill>
            <a:schemeClr val="accent6"/>
          </a:solidFill>
        </p:spPr>
        <p:txBody>
          <a:bodyPr wrap="square" anchor="ctr">
            <a:spAutoFit/>
          </a:bodyPr>
          <a:lstStyle/>
          <a:p>
            <a:pPr algn="ctr"/>
            <a:r>
              <a:rPr lang="zh-CN" altLang="en-US" sz="4400" b="1" kern="100" spc="300" dirty="0">
                <a:solidFill>
                  <a:schemeClr val="bg1"/>
                </a:solidFill>
                <a:latin typeface="+mj-ea"/>
              </a:rPr>
              <a:t>团结</a:t>
            </a:r>
            <a:endParaRPr lang="zh-CN" altLang="zh-CN" sz="4400" b="1" kern="100" spc="300" dirty="0">
              <a:solidFill>
                <a:schemeClr val="bg1"/>
              </a:solidFill>
              <a:latin typeface="+mj-ea"/>
            </a:endParaRPr>
          </a:p>
        </p:txBody>
      </p:sp>
      <p:sp>
        <p:nvSpPr>
          <p:cNvPr id="9" name="矩形 8"/>
          <p:cNvSpPr/>
          <p:nvPr/>
        </p:nvSpPr>
        <p:spPr>
          <a:xfrm>
            <a:off x="9008398" y="1923172"/>
            <a:ext cx="1314339" cy="1446550"/>
          </a:xfrm>
          <a:prstGeom prst="rect">
            <a:avLst/>
          </a:prstGeom>
          <a:solidFill>
            <a:schemeClr val="accent6"/>
          </a:solidFill>
        </p:spPr>
        <p:txBody>
          <a:bodyPr wrap="square" anchor="ctr">
            <a:spAutoFit/>
          </a:bodyPr>
          <a:lstStyle/>
          <a:p>
            <a:pPr algn="ctr"/>
            <a:r>
              <a:rPr lang="zh-CN" altLang="en-US" sz="4400" b="1" kern="100" spc="300" dirty="0">
                <a:solidFill>
                  <a:schemeClr val="bg1"/>
                </a:solidFill>
                <a:latin typeface="+mj-ea"/>
              </a:rPr>
              <a:t>创新</a:t>
            </a:r>
            <a:endParaRPr lang="zh-CN" altLang="zh-CN" sz="4400" b="1" kern="100" spc="300" dirty="0">
              <a:solidFill>
                <a:schemeClr val="bg1"/>
              </a:solidFill>
              <a:latin typeface="+mj-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zh-CN" altLang="en-US" dirty="0" smtClean="0"/>
              <a:t>品牌标志</a:t>
            </a:r>
            <a:endParaRPr kumimoji="1" lang="zh-CN" altLang="en-US" dirty="0"/>
          </a:p>
        </p:txBody>
      </p:sp>
      <p:pic>
        <p:nvPicPr>
          <p:cNvPr id="5" name="图片 4"/>
          <p:cNvPicPr/>
          <p:nvPr/>
        </p:nvPicPr>
        <p:blipFill>
          <a:blip r:embed="rId2">
            <a:extLst>
              <a:ext uri="{28A0092B-C50C-407E-A947-70E740481C1C}">
                <a14:useLocalDpi xmlns:a14="http://schemas.microsoft.com/office/drawing/2010/main" val="0"/>
              </a:ext>
            </a:extLst>
          </a:blip>
          <a:stretch>
            <a:fillRect/>
          </a:stretch>
        </p:blipFill>
        <p:spPr>
          <a:xfrm>
            <a:off x="4534666" y="973554"/>
            <a:ext cx="3091845" cy="2500630"/>
          </a:xfrm>
          <a:prstGeom prst="rect">
            <a:avLst/>
          </a:prstGeom>
          <a:noFill/>
          <a:ln>
            <a:noFill/>
          </a:ln>
        </p:spPr>
      </p:pic>
      <p:sp>
        <p:nvSpPr>
          <p:cNvPr id="6" name="矩形 5"/>
          <p:cNvSpPr/>
          <p:nvPr/>
        </p:nvSpPr>
        <p:spPr>
          <a:xfrm>
            <a:off x="929001" y="3700744"/>
            <a:ext cx="10391339" cy="2120902"/>
          </a:xfrm>
          <a:prstGeom prst="rect">
            <a:avLst/>
          </a:prstGeom>
        </p:spPr>
        <p:txBody>
          <a:bodyPr wrap="square">
            <a:spAutoFit/>
          </a:bodyPr>
          <a:lstStyle/>
          <a:p>
            <a:pPr marL="285750" indent="-285750">
              <a:lnSpc>
                <a:spcPct val="150000"/>
              </a:lnSpc>
              <a:spcAft>
                <a:spcPts val="0"/>
              </a:spcAft>
              <a:buFont typeface="Arial" charset="0"/>
              <a:buChar char="•"/>
            </a:pPr>
            <a:r>
              <a:rPr lang="zh-CN" altLang="zh-CN" kern="100" dirty="0">
                <a:latin typeface="+mj-ea"/>
              </a:rPr>
              <a:t>中国体育彩票品牌标志由五个颜色组成，颜色取自奥林匹克五环标志，寓意体育特色</a:t>
            </a:r>
            <a:r>
              <a:rPr lang="zh-CN" altLang="en-US" kern="100" dirty="0">
                <a:latin typeface="+mj-ea"/>
              </a:rPr>
              <a:t>；</a:t>
            </a:r>
            <a:endParaRPr lang="en-US" altLang="zh-CN" kern="100" dirty="0">
              <a:latin typeface="+mj-ea"/>
            </a:endParaRPr>
          </a:p>
          <a:p>
            <a:pPr marL="285750" indent="-285750">
              <a:lnSpc>
                <a:spcPct val="150000"/>
              </a:lnSpc>
              <a:spcAft>
                <a:spcPts val="0"/>
              </a:spcAft>
              <a:buFont typeface="Arial" charset="0"/>
              <a:buChar char="•"/>
            </a:pPr>
            <a:r>
              <a:rPr lang="zh-CN" altLang="zh-CN" kern="100" dirty="0">
                <a:latin typeface="+mj-ea"/>
              </a:rPr>
              <a:t>整体标志像一个滚动向前的车轮，预示着中国体育彩票事业持续进取、不断创新，为社会创造更美好的未来</a:t>
            </a:r>
            <a:r>
              <a:rPr lang="zh-CN" altLang="en-US" kern="100" dirty="0">
                <a:latin typeface="+mj-ea"/>
              </a:rPr>
              <a:t>；</a:t>
            </a:r>
            <a:endParaRPr lang="en-US" altLang="zh-CN" kern="100" dirty="0">
              <a:latin typeface="+mj-ea"/>
            </a:endParaRPr>
          </a:p>
          <a:p>
            <a:pPr marL="285750" indent="-285750">
              <a:lnSpc>
                <a:spcPct val="150000"/>
              </a:lnSpc>
              <a:buFont typeface="Arial" charset="0"/>
              <a:buChar char="•"/>
            </a:pPr>
            <a:r>
              <a:rPr lang="zh-CN" altLang="zh-CN" kern="100" dirty="0">
                <a:latin typeface="+mj-ea"/>
              </a:rPr>
              <a:t>五个平行四边形围成一个中心，寓意中国体育彩票工作者团结一心，为社会筹集公益金，为购彩者创造健康快乐的生活体验</a:t>
            </a:r>
            <a:r>
              <a:rPr lang="zh-CN" altLang="en-US" kern="100" dirty="0">
                <a:latin typeface="+mj-ea"/>
              </a:rPr>
              <a:t>。</a:t>
            </a:r>
            <a:endParaRPr lang="en-US" altLang="zh-CN" kern="100" dirty="0">
              <a:latin typeface="+mj-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zh-CN" altLang="en-US" dirty="0" smtClean="0"/>
              <a:t>品牌标志</a:t>
            </a:r>
            <a:endParaRPr kumimoji="1" lang="zh-CN" altLang="en-US" dirty="0"/>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9896" b="2796"/>
          <a:stretch/>
        </p:blipFill>
        <p:spPr>
          <a:xfrm>
            <a:off x="632493" y="961905"/>
            <a:ext cx="10875947" cy="5605151"/>
          </a:xfrm>
          <a:prstGeom prst="rect">
            <a:avLst/>
          </a:prstGeom>
        </p:spPr>
      </p:pic>
    </p:spTree>
    <p:extLst>
      <p:ext uri="{BB962C8B-B14F-4D97-AF65-F5344CB8AC3E}">
        <p14:creationId xmlns:p14="http://schemas.microsoft.com/office/powerpoint/2010/main" val="582645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zh-CN" altLang="en-US" dirty="0" smtClean="0"/>
              <a:t>品牌标志</a:t>
            </a:r>
            <a:endParaRPr kumimoji="1" lang="zh-CN" altLang="en-US" dirty="0"/>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10129" b="3424"/>
          <a:stretch/>
        </p:blipFill>
        <p:spPr>
          <a:xfrm>
            <a:off x="645555" y="914399"/>
            <a:ext cx="10992263" cy="5759573"/>
          </a:xfrm>
          <a:prstGeom prst="rect">
            <a:avLst/>
          </a:prstGeom>
        </p:spPr>
      </p:pic>
    </p:spTree>
    <p:extLst>
      <p:ext uri="{BB962C8B-B14F-4D97-AF65-F5344CB8AC3E}">
        <p14:creationId xmlns:p14="http://schemas.microsoft.com/office/powerpoint/2010/main" val="2119098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zh-CN" altLang="en-US" dirty="0" smtClean="0"/>
              <a:t>品牌标志</a:t>
            </a:r>
            <a:endParaRPr kumimoji="1" lang="zh-CN" altLang="en-US" dirty="0"/>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12787"/>
          <a:stretch/>
        </p:blipFill>
        <p:spPr>
          <a:xfrm>
            <a:off x="693552" y="985651"/>
            <a:ext cx="10611757" cy="5810645"/>
          </a:xfrm>
          <a:prstGeom prst="rect">
            <a:avLst/>
          </a:prstGeom>
        </p:spPr>
      </p:pic>
    </p:spTree>
    <p:extLst>
      <p:ext uri="{BB962C8B-B14F-4D97-AF65-F5344CB8AC3E}">
        <p14:creationId xmlns:p14="http://schemas.microsoft.com/office/powerpoint/2010/main" val="14845380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9102117035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TIMING" val="|0.4|6.4"/>
</p:tagLst>
</file>

<file path=ppt/tags/tag3.xml><?xml version="1.0" encoding="utf-8"?>
<p:tagLst xmlns:a="http://schemas.openxmlformats.org/drawingml/2006/main" xmlns:r="http://schemas.openxmlformats.org/officeDocument/2006/relationships" xmlns:p="http://schemas.openxmlformats.org/presentationml/2006/main">
  <p:tag name="MH" val="2019102117035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9102117035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91021170353"/>
  <p:tag name="MH_LIBRARY" val="GRAPHIC"/>
  <p:tag name="MH_TYPE" val="Text"/>
  <p:tag name="MH_ORDER" val="1"/>
</p:tagLst>
</file>

<file path=ppt/theme/theme1.xml><?xml version="1.0" encoding="utf-8"?>
<a:theme xmlns:a="http://schemas.openxmlformats.org/drawingml/2006/main" name="1_Office 主题">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pattFill prst="wdUpDiag">
          <a:fgClr>
            <a:srgbClr val="FFFFFF"/>
          </a:fgClr>
          <a:bgClr>
            <a:schemeClr val="accent1"/>
          </a:bgClr>
        </a:pattFill>
        <a:ln>
          <a:noFill/>
        </a:ln>
      </a:spPr>
      <a:bodyPr anchor="ctr"/>
      <a:lstStyle>
        <a:defPPr algn="ctr" eaLnBrk="1" fontAlgn="auto" hangingPunct="1">
          <a:spcBef>
            <a:spcPts val="0"/>
          </a:spcBef>
          <a:spcAft>
            <a:spcPts val="0"/>
          </a:spcAft>
          <a:defRPr>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2515</Words>
  <Application>Microsoft Macintosh PowerPoint</Application>
  <PresentationFormat>宽屏</PresentationFormat>
  <Paragraphs>220</Paragraphs>
  <Slides>33</Slides>
  <Notes>6</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33</vt:i4>
      </vt:variant>
    </vt:vector>
  </HeadingPairs>
  <TitlesOfParts>
    <vt:vector size="40" baseType="lpstr">
      <vt:lpstr>Arial Black</vt:lpstr>
      <vt:lpstr>Wingdings</vt:lpstr>
      <vt:lpstr>等线</vt:lpstr>
      <vt:lpstr>仿宋</vt:lpstr>
      <vt:lpstr>微软雅黑</vt:lpstr>
      <vt:lpstr>Arial</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mowen325@vip.sina.com</dc:creator>
  <cp:lastModifiedBy>Microsoft Office 用户</cp:lastModifiedBy>
  <cp:revision>144</cp:revision>
  <dcterms:created xsi:type="dcterms:W3CDTF">2019-12-24T02:34:00Z</dcterms:created>
  <dcterms:modified xsi:type="dcterms:W3CDTF">2020-03-26T07:37:56Z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